
<file path=[Content_Types].xml><?xml version="1.0" encoding="utf-8"?>
<Types xmlns="http://schemas.openxmlformats.org/package/2006/content-types">
  <Default Extension="gif" ContentType="image/gif"/>
  <Default Extension="glb" ContentType="model/gltf.binary"/>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2"/>
  </p:notesMasterIdLst>
  <p:sldIdLst>
    <p:sldId id="256" r:id="rId2"/>
    <p:sldId id="257" r:id="rId3"/>
    <p:sldId id="259" r:id="rId4"/>
    <p:sldId id="262" r:id="rId5"/>
    <p:sldId id="260" r:id="rId6"/>
    <p:sldId id="258" r:id="rId7"/>
    <p:sldId id="263" r:id="rId8"/>
    <p:sldId id="264" r:id="rId9"/>
    <p:sldId id="265" r:id="rId10"/>
    <p:sldId id="267" r:id="rId11"/>
    <p:sldId id="268" r:id="rId12"/>
    <p:sldId id="269" r:id="rId13"/>
    <p:sldId id="270" r:id="rId14"/>
    <p:sldId id="271" r:id="rId15"/>
    <p:sldId id="272" r:id="rId16"/>
    <p:sldId id="273" r:id="rId17"/>
    <p:sldId id="274" r:id="rId18"/>
    <p:sldId id="276"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64"/>
  </p:normalViewPr>
  <p:slideViewPr>
    <p:cSldViewPr snapToGrid="0" snapToObjects="1">
      <p:cViewPr varScale="1">
        <p:scale>
          <a:sx n="90" d="100"/>
          <a:sy n="90" d="100"/>
        </p:scale>
        <p:origin x="232" y="7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CF708-4EAE-EE40-8018-0B553F51A6CD}" type="datetimeFigureOut">
              <a:rPr lang="en-US" smtClean="0"/>
              <a:t>4/18/20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DD264E-68A0-EC48-9161-4B4F7283A640}" type="slidenum">
              <a:rPr lang="en-US" smtClean="0"/>
              <a:t>‹#›</a:t>
            </a:fld>
            <a:endParaRPr lang="en-US"/>
          </a:p>
        </p:txBody>
      </p:sp>
    </p:spTree>
    <p:extLst>
      <p:ext uri="{BB962C8B-B14F-4D97-AF65-F5344CB8AC3E}">
        <p14:creationId xmlns:p14="http://schemas.microsoft.com/office/powerpoint/2010/main" val="196584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DD264E-68A0-EC48-9161-4B4F7283A640}" type="slidenum">
              <a:rPr lang="en-US" smtClean="0"/>
              <a:t>1</a:t>
            </a:fld>
            <a:endParaRPr lang="en-US"/>
          </a:p>
        </p:txBody>
      </p:sp>
    </p:spTree>
    <p:extLst>
      <p:ext uri="{BB962C8B-B14F-4D97-AF65-F5344CB8AC3E}">
        <p14:creationId xmlns:p14="http://schemas.microsoft.com/office/powerpoint/2010/main" val="3009029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DD264E-68A0-EC48-9161-4B4F7283A640}" type="slidenum">
              <a:rPr lang="en-US" smtClean="0"/>
              <a:t>2</a:t>
            </a:fld>
            <a:endParaRPr lang="en-US"/>
          </a:p>
        </p:txBody>
      </p:sp>
    </p:spTree>
    <p:extLst>
      <p:ext uri="{BB962C8B-B14F-4D97-AF65-F5344CB8AC3E}">
        <p14:creationId xmlns:p14="http://schemas.microsoft.com/office/powerpoint/2010/main" val="3964498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4/18/20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51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4/18/20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425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4/18/20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16252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4/18/20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5232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4/18/20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15376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4/18/20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71944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4/18/20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3467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4/18/20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0155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4/18/20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25924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4/18/20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2039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4/18/20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3084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rgbClr val="E5FCF7"/>
            </a:gs>
            <a:gs pos="32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4/18/20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91114890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stackoverflow.com/questions/20407699/php-connect-to-mysql-database" TargetMode="External"/><Relationship Id="rId1" Type="http://schemas.openxmlformats.org/officeDocument/2006/relationships/slideLayout" Target="../slideLayouts/slideLayout2.xml"/><Relationship Id="rId4" Type="http://schemas.openxmlformats.org/officeDocument/2006/relationships/hyperlink" Target="https://projectworlds.in/my-account/" TargetMode="Externa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rdplus.com/standalo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CFC56BC-A3CE-FE4B-8A21-C215970A3E23}"/>
              </a:ext>
            </a:extLst>
          </p:cNvPr>
          <p:cNvPicPr>
            <a:picLocks noChangeAspect="1"/>
          </p:cNvPicPr>
          <p:nvPr/>
        </p:nvPicPr>
        <p:blipFill rotWithShape="1">
          <a:blip r:embed="rId3"/>
          <a:srcRect/>
          <a:stretch/>
        </p:blipFill>
        <p:spPr>
          <a:xfrm>
            <a:off x="5738561" y="-641475"/>
            <a:ext cx="6857990" cy="6857990"/>
          </a:xfrm>
          <a:prstGeom prst="rect">
            <a:avLst/>
          </a:prstGeom>
        </p:spPr>
      </p:pic>
      <p:sp>
        <p:nvSpPr>
          <p:cNvPr id="42" name="Rectangle 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D40B9B-97A7-7B46-A4F2-69CAD920B71B}"/>
              </a:ext>
            </a:extLst>
          </p:cNvPr>
          <p:cNvSpPr>
            <a:spLocks noGrp="1"/>
          </p:cNvSpPr>
          <p:nvPr>
            <p:ph type="ctrTitle"/>
          </p:nvPr>
        </p:nvSpPr>
        <p:spPr>
          <a:xfrm>
            <a:off x="88994" y="3062251"/>
            <a:ext cx="9078562" cy="2387600"/>
          </a:xfrm>
        </p:spPr>
        <p:txBody>
          <a:bodyPr>
            <a:normAutofit fontScale="90000"/>
          </a:bodyPr>
          <a:lstStyle/>
          <a:p>
            <a:r>
              <a:rPr lang="en-US" sz="4600" dirty="0"/>
              <a:t>CS4430- FINAL PROJECT REPORT</a:t>
            </a:r>
            <a:br>
              <a:rPr lang="en-US" sz="4600" dirty="0"/>
            </a:br>
            <a:br>
              <a:rPr lang="en-US" sz="4600" dirty="0"/>
            </a:br>
            <a:br>
              <a:rPr lang="en-US" sz="4600" dirty="0"/>
            </a:br>
            <a:r>
              <a:rPr lang="en-US" sz="4600" dirty="0"/>
              <a:t>ONLINE TRANSCRIPT SYSTEM</a:t>
            </a:r>
          </a:p>
        </p:txBody>
      </p:sp>
      <p:sp>
        <p:nvSpPr>
          <p:cNvPr id="43" name="Rectangle: Rounded Corners 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ABA1152-FFDF-5E4E-98D9-1835D5C25B7D}"/>
              </a:ext>
            </a:extLst>
          </p:cNvPr>
          <p:cNvSpPr>
            <a:spLocks noGrp="1"/>
          </p:cNvSpPr>
          <p:nvPr>
            <p:ph type="subTitle" idx="1"/>
          </p:nvPr>
        </p:nvSpPr>
        <p:spPr>
          <a:xfrm>
            <a:off x="437631" y="5836327"/>
            <a:ext cx="9078562" cy="592975"/>
          </a:xfrm>
        </p:spPr>
        <p:txBody>
          <a:bodyPr anchor="ctr">
            <a:normAutofit/>
          </a:bodyPr>
          <a:lstStyle/>
          <a:p>
            <a:r>
              <a:rPr lang="en-US" dirty="0"/>
              <a:t>Aashray Shrestha</a:t>
            </a:r>
          </a:p>
          <a:p>
            <a:endParaRPr lang="en-US" dirty="0"/>
          </a:p>
        </p:txBody>
      </p:sp>
      <p:sp>
        <p:nvSpPr>
          <p:cNvPr id="7" name="TextBox 6">
            <a:extLst>
              <a:ext uri="{FF2B5EF4-FFF2-40B4-BE49-F238E27FC236}">
                <a16:creationId xmlns:a16="http://schemas.microsoft.com/office/drawing/2014/main" id="{F9A8FFA6-4F58-E94C-80E0-3CD12C094695}"/>
              </a:ext>
            </a:extLst>
          </p:cNvPr>
          <p:cNvSpPr txBox="1"/>
          <p:nvPr/>
        </p:nvSpPr>
        <p:spPr>
          <a:xfrm>
            <a:off x="167927" y="6352591"/>
            <a:ext cx="8754576" cy="369332"/>
          </a:xfrm>
          <a:prstGeom prst="rect">
            <a:avLst/>
          </a:prstGeom>
          <a:noFill/>
        </p:spPr>
        <p:txBody>
          <a:bodyPr wrap="none" rtlCol="0">
            <a:spAutoFit/>
          </a:bodyPr>
          <a:lstStyle/>
          <a:p>
            <a:r>
              <a:rPr lang="en-US" dirty="0"/>
              <a:t>Note : I have inserted many GIF’s and it will only work when you use the slideshow.</a:t>
            </a:r>
          </a:p>
        </p:txBody>
      </p:sp>
    </p:spTree>
    <p:extLst>
      <p:ext uri="{BB962C8B-B14F-4D97-AF65-F5344CB8AC3E}">
        <p14:creationId xmlns:p14="http://schemas.microsoft.com/office/powerpoint/2010/main" val="76457939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2998-2C1E-F144-A884-F479EA148E3C}"/>
              </a:ext>
            </a:extLst>
          </p:cNvPr>
          <p:cNvSpPr>
            <a:spLocks noGrp="1"/>
          </p:cNvSpPr>
          <p:nvPr>
            <p:ph type="title"/>
          </p:nvPr>
        </p:nvSpPr>
        <p:spPr>
          <a:xfrm>
            <a:off x="424815" y="628269"/>
            <a:ext cx="3438144" cy="1124712"/>
          </a:xfrm>
        </p:spPr>
        <p:txBody>
          <a:bodyPr anchor="b">
            <a:normAutofit/>
          </a:bodyPr>
          <a:lstStyle/>
          <a:p>
            <a:r>
              <a:rPr lang="en-US" sz="2800" b="1" dirty="0"/>
              <a:t>Manage Class</a:t>
            </a:r>
          </a:p>
        </p:txBody>
      </p:sp>
      <p:sp>
        <p:nvSpPr>
          <p:cNvPr id="9" name="Content Placeholder 8">
            <a:extLst>
              <a:ext uri="{FF2B5EF4-FFF2-40B4-BE49-F238E27FC236}">
                <a16:creationId xmlns:a16="http://schemas.microsoft.com/office/drawing/2014/main" id="{D65EDF2D-0D8F-44CF-9800-4A2A1AD0A6F5}"/>
              </a:ext>
            </a:extLst>
          </p:cNvPr>
          <p:cNvSpPr>
            <a:spLocks noGrp="1"/>
          </p:cNvSpPr>
          <p:nvPr>
            <p:ph idx="1"/>
          </p:nvPr>
        </p:nvSpPr>
        <p:spPr>
          <a:xfrm>
            <a:off x="371094" y="2718054"/>
            <a:ext cx="3438906" cy="3207258"/>
          </a:xfrm>
        </p:spPr>
        <p:txBody>
          <a:bodyPr anchor="t">
            <a:normAutofit fontScale="92500"/>
          </a:bodyPr>
          <a:lstStyle/>
          <a:p>
            <a:pPr marL="0" indent="0">
              <a:buNone/>
            </a:pPr>
            <a:r>
              <a:rPr lang="en-US" sz="1600" dirty="0"/>
              <a:t>The manage class lists the Classes in order of entry with the class code and instructor. It also has options to delete the classes from the list. </a:t>
            </a:r>
            <a:br>
              <a:rPr lang="en-US" sz="1600" dirty="0"/>
            </a:br>
            <a:r>
              <a:rPr lang="en-US" sz="1600" b="1" dirty="0"/>
              <a:t>Error Handling : </a:t>
            </a:r>
            <a:r>
              <a:rPr lang="en-US" sz="1600" dirty="0"/>
              <a:t>Since the data entered in classes are used later to add students and create results, classes with students enrolled can not be deleted, and an appropriate message pops up when you try to delete a class with students enrolled. </a:t>
            </a:r>
          </a:p>
          <a:p>
            <a:pPr marL="0" indent="0">
              <a:buNone/>
            </a:pPr>
            <a:endParaRPr lang="en-US" sz="1600" dirty="0"/>
          </a:p>
        </p:txBody>
      </p:sp>
      <p:pic>
        <p:nvPicPr>
          <p:cNvPr id="10" name="Content Placeholder 4" descr="A screenshot of a cell phone&#10;&#10;Description automatically generated">
            <a:extLst>
              <a:ext uri="{FF2B5EF4-FFF2-40B4-BE49-F238E27FC236}">
                <a16:creationId xmlns:a16="http://schemas.microsoft.com/office/drawing/2014/main" id="{155D49EB-2523-A147-8666-250516ED508C}"/>
              </a:ext>
            </a:extLst>
          </p:cNvPr>
          <p:cNvPicPr>
            <a:picLocks noChangeAspect="1"/>
          </p:cNvPicPr>
          <p:nvPr/>
        </p:nvPicPr>
        <p:blipFill>
          <a:blip r:embed="rId2"/>
          <a:stretch>
            <a:fillRect/>
          </a:stretch>
        </p:blipFill>
        <p:spPr>
          <a:xfrm>
            <a:off x="4655287" y="926581"/>
            <a:ext cx="7111898" cy="4998731"/>
          </a:xfrm>
          <a:prstGeom prst="rect">
            <a:avLst/>
          </a:prstGeom>
        </p:spPr>
      </p:pic>
    </p:spTree>
    <p:extLst>
      <p:ext uri="{BB962C8B-B14F-4D97-AF65-F5344CB8AC3E}">
        <p14:creationId xmlns:p14="http://schemas.microsoft.com/office/powerpoint/2010/main" val="4221802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7998">
              <a:srgbClr val="B6F7E7"/>
            </a:gs>
            <a:gs pos="9000">
              <a:srgbClr val="E5FCF7"/>
            </a:gs>
            <a:gs pos="32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C2998-2C1E-F144-A884-F479EA148E3C}"/>
              </a:ext>
            </a:extLst>
          </p:cNvPr>
          <p:cNvSpPr>
            <a:spLocks noGrp="1"/>
          </p:cNvSpPr>
          <p:nvPr>
            <p:ph type="title"/>
          </p:nvPr>
        </p:nvSpPr>
        <p:spPr>
          <a:xfrm>
            <a:off x="371094" y="1161288"/>
            <a:ext cx="3438144" cy="1239012"/>
          </a:xfrm>
        </p:spPr>
        <p:txBody>
          <a:bodyPr anchor="ctr">
            <a:normAutofit/>
          </a:bodyPr>
          <a:lstStyle/>
          <a:p>
            <a:r>
              <a:rPr lang="en-US" sz="2800" b="1" dirty="0"/>
              <a:t>Add Students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AE0DD453-11C9-4AE5-B2DD-8A610D90831E}"/>
              </a:ext>
            </a:extLst>
          </p:cNvPr>
          <p:cNvSpPr>
            <a:spLocks noGrp="1"/>
          </p:cNvSpPr>
          <p:nvPr>
            <p:ph idx="1"/>
          </p:nvPr>
        </p:nvSpPr>
        <p:spPr>
          <a:xfrm>
            <a:off x="371094" y="2718054"/>
            <a:ext cx="3438906" cy="3207258"/>
          </a:xfrm>
        </p:spPr>
        <p:txBody>
          <a:bodyPr anchor="t">
            <a:normAutofit fontScale="92500" lnSpcReduction="10000"/>
          </a:bodyPr>
          <a:lstStyle/>
          <a:p>
            <a:pPr marL="0" indent="0">
              <a:buNone/>
            </a:pPr>
            <a:r>
              <a:rPr lang="en-US" sz="1700" dirty="0"/>
              <a:t>The add student function will add a certain student to the database.</a:t>
            </a:r>
          </a:p>
          <a:p>
            <a:pPr marL="0" indent="0">
              <a:buNone/>
            </a:pPr>
            <a:r>
              <a:rPr lang="en-US" sz="1700" dirty="0"/>
              <a:t> However, it will not add students with the same WIN ID and will report an error when the WIN ID clashes with another student’s information. The select class is a dynamic setting from the database that lists name of all class from the database that you can select from. This will change according to the entry in the class table. </a:t>
            </a:r>
          </a:p>
          <a:p>
            <a:endParaRPr lang="en-US" sz="1700" dirty="0"/>
          </a:p>
        </p:txBody>
      </p:sp>
      <p:pic>
        <p:nvPicPr>
          <p:cNvPr id="4" name="Content Placeholder 3" descr="A screenshot of a cell phone&#10;&#10;Description automatically generated">
            <a:extLst>
              <a:ext uri="{FF2B5EF4-FFF2-40B4-BE49-F238E27FC236}">
                <a16:creationId xmlns:a16="http://schemas.microsoft.com/office/drawing/2014/main" id="{A57B446C-CA43-2C4C-860D-9938548132F9}"/>
              </a:ext>
            </a:extLst>
          </p:cNvPr>
          <p:cNvPicPr>
            <a:picLocks noChangeAspect="1"/>
          </p:cNvPicPr>
          <p:nvPr/>
        </p:nvPicPr>
        <p:blipFill>
          <a:blip r:embed="rId2"/>
          <a:stretch>
            <a:fillRect/>
          </a:stretch>
        </p:blipFill>
        <p:spPr>
          <a:xfrm>
            <a:off x="4901184" y="1046660"/>
            <a:ext cx="6922008" cy="4865263"/>
          </a:xfrm>
          <a:prstGeom prst="rect">
            <a:avLst/>
          </a:prstGeom>
          <a:gradFill>
            <a:gsLst>
              <a:gs pos="27998">
                <a:srgbClr val="B6F7E7"/>
              </a:gs>
              <a:gs pos="9000">
                <a:srgbClr val="E5FCF7"/>
              </a:gs>
              <a:gs pos="32000">
                <a:schemeClr val="accent2">
                  <a:lumMod val="30000"/>
                  <a:lumOff val="70000"/>
                </a:schemeClr>
              </a:gs>
            </a:gsLst>
            <a:lin ang="5400000" scaled="1"/>
          </a:gradFill>
        </p:spPr>
      </p:pic>
    </p:spTree>
    <p:extLst>
      <p:ext uri="{BB962C8B-B14F-4D97-AF65-F5344CB8AC3E}">
        <p14:creationId xmlns:p14="http://schemas.microsoft.com/office/powerpoint/2010/main" val="3591316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000">
              <a:srgbClr val="E5FCF7"/>
            </a:gs>
            <a:gs pos="32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C2998-2C1E-F144-A884-F479EA148E3C}"/>
              </a:ext>
            </a:extLst>
          </p:cNvPr>
          <p:cNvSpPr>
            <a:spLocks noGrp="1"/>
          </p:cNvSpPr>
          <p:nvPr>
            <p:ph type="title"/>
          </p:nvPr>
        </p:nvSpPr>
        <p:spPr>
          <a:xfrm>
            <a:off x="371094" y="1161288"/>
            <a:ext cx="3438144" cy="1124712"/>
          </a:xfrm>
        </p:spPr>
        <p:txBody>
          <a:bodyPr anchor="b">
            <a:normAutofit/>
          </a:bodyPr>
          <a:lstStyle/>
          <a:p>
            <a:r>
              <a:rPr lang="en-US" sz="2800" b="1" dirty="0"/>
              <a:t>Manage Students</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4A600AF8-1B73-49D1-8B54-93C5801049E1}"/>
              </a:ext>
            </a:extLst>
          </p:cNvPr>
          <p:cNvSpPr>
            <a:spLocks noGrp="1"/>
          </p:cNvSpPr>
          <p:nvPr>
            <p:ph idx="1"/>
          </p:nvPr>
        </p:nvSpPr>
        <p:spPr>
          <a:xfrm>
            <a:off x="371094" y="2718054"/>
            <a:ext cx="3716812" cy="3296412"/>
          </a:xfrm>
        </p:spPr>
        <p:txBody>
          <a:bodyPr anchor="t">
            <a:normAutofit fontScale="85000" lnSpcReduction="10000"/>
          </a:bodyPr>
          <a:lstStyle/>
          <a:p>
            <a:pPr marL="0" indent="0">
              <a:buNone/>
            </a:pPr>
            <a:r>
              <a:rPr lang="en-US" sz="1800" dirty="0"/>
              <a:t>The manage student lists the students in order of entry with the class code and instructor. It also has options to delete the classes from the list. </a:t>
            </a:r>
            <a:br>
              <a:rPr lang="en-US" sz="1800" dirty="0"/>
            </a:br>
            <a:br>
              <a:rPr lang="en-US" sz="1800" dirty="0"/>
            </a:br>
            <a:r>
              <a:rPr lang="en-US" sz="1800" b="1" dirty="0"/>
              <a:t>Error Handling : </a:t>
            </a:r>
            <a:r>
              <a:rPr lang="en-US" sz="1800" dirty="0"/>
              <a:t>Since the data entered in students are used later to create results, students that already have results posted can not be deleted, and an appropriate message pops up when you try to delete a student with posted results. </a:t>
            </a:r>
          </a:p>
          <a:p>
            <a:pPr marL="0" indent="0">
              <a:buNone/>
            </a:pPr>
            <a:endParaRPr lang="en-US" sz="1800" dirty="0"/>
          </a:p>
        </p:txBody>
      </p:sp>
      <p:pic>
        <p:nvPicPr>
          <p:cNvPr id="4" name="Content Placeholder 3" descr="A screenshot of a cell phone&#10;&#10;Description automatically generated">
            <a:extLst>
              <a:ext uri="{FF2B5EF4-FFF2-40B4-BE49-F238E27FC236}">
                <a16:creationId xmlns:a16="http://schemas.microsoft.com/office/drawing/2014/main" id="{55B81E40-254D-4748-8A78-63E2EEF2AA66}"/>
              </a:ext>
            </a:extLst>
          </p:cNvPr>
          <p:cNvPicPr>
            <a:picLocks noChangeAspect="1"/>
          </p:cNvPicPr>
          <p:nvPr/>
        </p:nvPicPr>
        <p:blipFill>
          <a:blip r:embed="rId2"/>
          <a:stretch>
            <a:fillRect/>
          </a:stretch>
        </p:blipFill>
        <p:spPr>
          <a:xfrm>
            <a:off x="5289176" y="1051012"/>
            <a:ext cx="6531731" cy="4865216"/>
          </a:xfrm>
          <a:prstGeom prst="rect">
            <a:avLst/>
          </a:prstGeom>
        </p:spPr>
      </p:pic>
    </p:spTree>
    <p:extLst>
      <p:ext uri="{BB962C8B-B14F-4D97-AF65-F5344CB8AC3E}">
        <p14:creationId xmlns:p14="http://schemas.microsoft.com/office/powerpoint/2010/main" val="937984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C2998-2C1E-F144-A884-F479EA148E3C}"/>
              </a:ext>
            </a:extLst>
          </p:cNvPr>
          <p:cNvSpPr>
            <a:spLocks noGrp="1"/>
          </p:cNvSpPr>
          <p:nvPr>
            <p:ph type="title"/>
          </p:nvPr>
        </p:nvSpPr>
        <p:spPr>
          <a:xfrm>
            <a:off x="371094" y="1161288"/>
            <a:ext cx="3438144" cy="1124712"/>
          </a:xfrm>
        </p:spPr>
        <p:txBody>
          <a:bodyPr anchor="b">
            <a:normAutofit/>
          </a:bodyPr>
          <a:lstStyle/>
          <a:p>
            <a:r>
              <a:rPr lang="en-US" sz="2800" b="1" dirty="0"/>
              <a:t>Add Results</a:t>
            </a:r>
          </a:p>
        </p:txBody>
      </p:sp>
      <p:sp>
        <p:nvSpPr>
          <p:cNvPr id="32" name="Rectangle 3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E8BDE89C-2ED5-4BD2-8E22-5E6D3F646FF8}"/>
              </a:ext>
            </a:extLst>
          </p:cNvPr>
          <p:cNvSpPr>
            <a:spLocks noGrp="1"/>
          </p:cNvSpPr>
          <p:nvPr>
            <p:ph idx="1"/>
          </p:nvPr>
        </p:nvSpPr>
        <p:spPr>
          <a:xfrm>
            <a:off x="371094" y="2718054"/>
            <a:ext cx="3438906" cy="3207258"/>
          </a:xfrm>
        </p:spPr>
        <p:txBody>
          <a:bodyPr anchor="t">
            <a:normAutofit fontScale="85000" lnSpcReduction="10000"/>
          </a:bodyPr>
          <a:lstStyle/>
          <a:p>
            <a:pPr marL="0" indent="0">
              <a:buNone/>
            </a:pPr>
            <a:r>
              <a:rPr lang="en-US" sz="1700" dirty="0"/>
              <a:t>The add results function will add a certain result for the student with the entered WIN ID and class to the database.</a:t>
            </a:r>
          </a:p>
          <a:p>
            <a:pPr marL="0" indent="0">
              <a:buNone/>
            </a:pPr>
            <a:r>
              <a:rPr lang="en-US" sz="1700" dirty="0"/>
              <a:t>However, it will not add results for students that already have a result posted for them. The select class is a dynamic setting from the database that lists name of all class from the database that you can select from. This will change according to the entry in the class table.  There are 5 options to post scores and it will not accept a null value. </a:t>
            </a:r>
          </a:p>
          <a:p>
            <a:endParaRPr lang="en-US" sz="1700" dirty="0"/>
          </a:p>
          <a:p>
            <a:endParaRPr lang="en-US" sz="1700" dirty="0"/>
          </a:p>
        </p:txBody>
      </p:sp>
      <p:pic>
        <p:nvPicPr>
          <p:cNvPr id="4" name="Content Placeholder 3" descr="A screenshot of a cell phone&#10;&#10;Description automatically generated">
            <a:extLst>
              <a:ext uri="{FF2B5EF4-FFF2-40B4-BE49-F238E27FC236}">
                <a16:creationId xmlns:a16="http://schemas.microsoft.com/office/drawing/2014/main" id="{B00AC871-47FB-944A-9B8D-005992302730}"/>
              </a:ext>
            </a:extLst>
          </p:cNvPr>
          <p:cNvPicPr>
            <a:picLocks noChangeAspect="1"/>
          </p:cNvPicPr>
          <p:nvPr/>
        </p:nvPicPr>
        <p:blipFill>
          <a:blip r:embed="rId2"/>
          <a:stretch>
            <a:fillRect/>
          </a:stretch>
        </p:blipFill>
        <p:spPr>
          <a:xfrm>
            <a:off x="4898967" y="1051012"/>
            <a:ext cx="6921940" cy="4865216"/>
          </a:xfrm>
          <a:prstGeom prst="rect">
            <a:avLst/>
          </a:prstGeom>
        </p:spPr>
      </p:pic>
    </p:spTree>
    <p:extLst>
      <p:ext uri="{BB962C8B-B14F-4D97-AF65-F5344CB8AC3E}">
        <p14:creationId xmlns:p14="http://schemas.microsoft.com/office/powerpoint/2010/main" val="612540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9000">
              <a:srgbClr val="E5FCF7"/>
            </a:gs>
            <a:gs pos="32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C2998-2C1E-F144-A884-F479EA148E3C}"/>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b="1"/>
              <a:t>Manage Results</a:t>
            </a:r>
          </a:p>
        </p:txBody>
      </p:sp>
      <p:sp>
        <p:nvSpPr>
          <p:cNvPr id="30" name="Rectangle 2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ontent Placeholder 20">
            <a:extLst>
              <a:ext uri="{FF2B5EF4-FFF2-40B4-BE49-F238E27FC236}">
                <a16:creationId xmlns:a16="http://schemas.microsoft.com/office/drawing/2014/main" id="{790619D8-8003-43FD-B69A-0543340080E5}"/>
              </a:ext>
            </a:extLst>
          </p:cNvPr>
          <p:cNvSpPr>
            <a:spLocks noGrp="1"/>
          </p:cNvSpPr>
          <p:nvPr>
            <p:ph idx="1"/>
          </p:nvPr>
        </p:nvSpPr>
        <p:spPr>
          <a:xfrm>
            <a:off x="371094" y="2718054"/>
            <a:ext cx="3438906" cy="3207258"/>
          </a:xfrm>
        </p:spPr>
        <p:txBody>
          <a:bodyPr anchor="t">
            <a:normAutofit/>
          </a:bodyPr>
          <a:lstStyle/>
          <a:p>
            <a:pPr marL="0" indent="0">
              <a:buNone/>
            </a:pPr>
            <a:r>
              <a:rPr lang="en-US" sz="1600" dirty="0"/>
              <a:t>The manage results has options to update a result for a student or to delete the result from the list. </a:t>
            </a:r>
            <a:br>
              <a:rPr lang="en-US" sz="1600" dirty="0"/>
            </a:br>
            <a:br>
              <a:rPr lang="en-US" sz="1600" dirty="0"/>
            </a:br>
            <a:r>
              <a:rPr lang="en-US" sz="1600" b="1" dirty="0"/>
              <a:t>Error Handling : </a:t>
            </a:r>
            <a:r>
              <a:rPr lang="en-US" sz="1600" dirty="0"/>
              <a:t>Results can only be deleted for those with available results and it will show appropriate message when you try to push null values or enter a wrong WIN ID and Class combination. </a:t>
            </a:r>
          </a:p>
          <a:p>
            <a:pPr marL="0" indent="0">
              <a:buNone/>
            </a:pPr>
            <a:endParaRPr lang="en-US" sz="1600" dirty="0"/>
          </a:p>
        </p:txBody>
      </p:sp>
      <p:pic>
        <p:nvPicPr>
          <p:cNvPr id="4" name="Content Placeholder 3" descr="A screenshot of a cell phone&#10;&#10;Description automatically generated">
            <a:extLst>
              <a:ext uri="{FF2B5EF4-FFF2-40B4-BE49-F238E27FC236}">
                <a16:creationId xmlns:a16="http://schemas.microsoft.com/office/drawing/2014/main" id="{A96009C9-FBB3-2D46-A718-4E7620C88DC1}"/>
              </a:ext>
            </a:extLst>
          </p:cNvPr>
          <p:cNvPicPr>
            <a:picLocks noChangeAspect="1"/>
          </p:cNvPicPr>
          <p:nvPr/>
        </p:nvPicPr>
        <p:blipFill>
          <a:blip r:embed="rId2"/>
          <a:stretch>
            <a:fillRect/>
          </a:stretch>
        </p:blipFill>
        <p:spPr>
          <a:xfrm>
            <a:off x="4898967" y="1051012"/>
            <a:ext cx="6921940" cy="4865216"/>
          </a:xfrm>
          <a:prstGeom prst="rect">
            <a:avLst/>
          </a:prstGeom>
        </p:spPr>
      </p:pic>
    </p:spTree>
    <p:extLst>
      <p:ext uri="{BB962C8B-B14F-4D97-AF65-F5344CB8AC3E}">
        <p14:creationId xmlns:p14="http://schemas.microsoft.com/office/powerpoint/2010/main" val="2145780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9000">
              <a:srgbClr val="E5FCF7"/>
            </a:gs>
            <a:gs pos="32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C2998-2C1E-F144-A884-F479EA148E3C}"/>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b="1"/>
              <a:t>View All Results</a:t>
            </a:r>
          </a:p>
        </p:txBody>
      </p:sp>
      <p:sp>
        <p:nvSpPr>
          <p:cNvPr id="34" name="Rectangle 3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24">
            <a:extLst>
              <a:ext uri="{FF2B5EF4-FFF2-40B4-BE49-F238E27FC236}">
                <a16:creationId xmlns:a16="http://schemas.microsoft.com/office/drawing/2014/main" id="{5040F49B-3C49-421C-928B-0BCD17E2D791}"/>
              </a:ext>
            </a:extLst>
          </p:cNvPr>
          <p:cNvSpPr>
            <a:spLocks noGrp="1"/>
          </p:cNvSpPr>
          <p:nvPr>
            <p:ph idx="1"/>
          </p:nvPr>
        </p:nvSpPr>
        <p:spPr>
          <a:xfrm>
            <a:off x="371094" y="2718054"/>
            <a:ext cx="3438906" cy="3207258"/>
          </a:xfrm>
        </p:spPr>
        <p:txBody>
          <a:bodyPr anchor="t">
            <a:normAutofit/>
          </a:bodyPr>
          <a:lstStyle/>
          <a:p>
            <a:pPr marL="0" indent="0">
              <a:buNone/>
            </a:pPr>
            <a:r>
              <a:rPr lang="en-US" sz="1700" dirty="0"/>
              <a:t>The view all results will view all the results for the students in order and will show the Name, WIN ID, Class and Grade in that class.</a:t>
            </a:r>
          </a:p>
          <a:p>
            <a:pPr marL="0" indent="0">
              <a:buNone/>
            </a:pPr>
            <a:endParaRPr lang="en-US" sz="1700" dirty="0"/>
          </a:p>
          <a:p>
            <a:pPr marL="0" indent="0">
              <a:buNone/>
            </a:pPr>
            <a:r>
              <a:rPr lang="en-US" sz="1700" dirty="0"/>
              <a:t>This is a very simple class to show the updated results made during the previous steps mentioned in the presentation.</a:t>
            </a:r>
          </a:p>
        </p:txBody>
      </p:sp>
      <p:pic>
        <p:nvPicPr>
          <p:cNvPr id="4" name="Content Placeholder 3" descr="A screenshot of a cell phone&#10;&#10;Description automatically generated">
            <a:extLst>
              <a:ext uri="{FF2B5EF4-FFF2-40B4-BE49-F238E27FC236}">
                <a16:creationId xmlns:a16="http://schemas.microsoft.com/office/drawing/2014/main" id="{689D9C65-B387-D947-96FD-5D6F39457DCD}"/>
              </a:ext>
            </a:extLst>
          </p:cNvPr>
          <p:cNvPicPr>
            <a:picLocks noChangeAspect="1"/>
          </p:cNvPicPr>
          <p:nvPr/>
        </p:nvPicPr>
        <p:blipFill>
          <a:blip r:embed="rId2"/>
          <a:stretch>
            <a:fillRect/>
          </a:stretch>
        </p:blipFill>
        <p:spPr>
          <a:xfrm>
            <a:off x="4901184" y="1046660"/>
            <a:ext cx="6922008" cy="4865263"/>
          </a:xfrm>
          <a:prstGeom prst="rect">
            <a:avLst/>
          </a:prstGeom>
        </p:spPr>
      </p:pic>
    </p:spTree>
    <p:extLst>
      <p:ext uri="{BB962C8B-B14F-4D97-AF65-F5344CB8AC3E}">
        <p14:creationId xmlns:p14="http://schemas.microsoft.com/office/powerpoint/2010/main" val="2439850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2998-2C1E-F144-A884-F479EA148E3C}"/>
              </a:ext>
            </a:extLst>
          </p:cNvPr>
          <p:cNvSpPr>
            <a:spLocks noGrp="1"/>
          </p:cNvSpPr>
          <p:nvPr>
            <p:ph type="title"/>
          </p:nvPr>
        </p:nvSpPr>
        <p:spPr>
          <a:xfrm>
            <a:off x="424815" y="628269"/>
            <a:ext cx="10870714" cy="1124712"/>
          </a:xfrm>
        </p:spPr>
        <p:txBody>
          <a:bodyPr anchor="b">
            <a:normAutofit/>
          </a:bodyPr>
          <a:lstStyle/>
          <a:p>
            <a:r>
              <a:rPr lang="en-US" sz="2800" b="1" dirty="0"/>
              <a:t>						Results </a:t>
            </a:r>
            <a:br>
              <a:rPr lang="en-US" sz="2800" b="1" dirty="0"/>
            </a:br>
            <a:r>
              <a:rPr lang="en-US" sz="2800" b="1" dirty="0"/>
              <a:t>Added                      		 Modified 				 View</a:t>
            </a:r>
          </a:p>
        </p:txBody>
      </p:sp>
      <p:pic>
        <p:nvPicPr>
          <p:cNvPr id="3" name="Picture 2">
            <a:extLst>
              <a:ext uri="{FF2B5EF4-FFF2-40B4-BE49-F238E27FC236}">
                <a16:creationId xmlns:a16="http://schemas.microsoft.com/office/drawing/2014/main" id="{565C737A-B795-E845-A254-9C87E02D279E}"/>
              </a:ext>
            </a:extLst>
          </p:cNvPr>
          <p:cNvPicPr>
            <a:picLocks noChangeAspect="1"/>
          </p:cNvPicPr>
          <p:nvPr/>
        </p:nvPicPr>
        <p:blipFill>
          <a:blip r:embed="rId2"/>
          <a:stretch>
            <a:fillRect/>
          </a:stretch>
        </p:blipFill>
        <p:spPr>
          <a:xfrm>
            <a:off x="125506" y="2072061"/>
            <a:ext cx="4062407" cy="2306170"/>
          </a:xfrm>
          <a:prstGeom prst="rect">
            <a:avLst/>
          </a:prstGeom>
        </p:spPr>
      </p:pic>
      <p:pic>
        <p:nvPicPr>
          <p:cNvPr id="4" name="Picture 3">
            <a:extLst>
              <a:ext uri="{FF2B5EF4-FFF2-40B4-BE49-F238E27FC236}">
                <a16:creationId xmlns:a16="http://schemas.microsoft.com/office/drawing/2014/main" id="{5BE0B984-10AE-2540-AFAE-E48038941D55}"/>
              </a:ext>
            </a:extLst>
          </p:cNvPr>
          <p:cNvPicPr>
            <a:picLocks noChangeAspect="1"/>
          </p:cNvPicPr>
          <p:nvPr/>
        </p:nvPicPr>
        <p:blipFill>
          <a:blip r:embed="rId3"/>
          <a:stretch>
            <a:fillRect/>
          </a:stretch>
        </p:blipFill>
        <p:spPr>
          <a:xfrm>
            <a:off x="4723007" y="2057115"/>
            <a:ext cx="3281082" cy="232111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2B47DE3-E314-5541-8EAC-D17DC87626F5}"/>
              </a:ext>
            </a:extLst>
          </p:cNvPr>
          <p:cNvPicPr>
            <a:picLocks noChangeAspect="1"/>
          </p:cNvPicPr>
          <p:nvPr/>
        </p:nvPicPr>
        <p:blipFill>
          <a:blip r:embed="rId4"/>
          <a:stretch>
            <a:fillRect/>
          </a:stretch>
        </p:blipFill>
        <p:spPr>
          <a:xfrm>
            <a:off x="8653846" y="2072061"/>
            <a:ext cx="3281082" cy="2306170"/>
          </a:xfrm>
          <a:prstGeom prst="rect">
            <a:avLst/>
          </a:prstGeom>
        </p:spPr>
      </p:pic>
      <p:sp>
        <p:nvSpPr>
          <p:cNvPr id="5" name="TextBox 4">
            <a:extLst>
              <a:ext uri="{FF2B5EF4-FFF2-40B4-BE49-F238E27FC236}">
                <a16:creationId xmlns:a16="http://schemas.microsoft.com/office/drawing/2014/main" id="{D15DE3B0-4976-B447-81FB-50EC3C7083DF}"/>
              </a:ext>
            </a:extLst>
          </p:cNvPr>
          <p:cNvSpPr txBox="1"/>
          <p:nvPr/>
        </p:nvSpPr>
        <p:spPr>
          <a:xfrm>
            <a:off x="257175" y="4786313"/>
            <a:ext cx="3714750" cy="923330"/>
          </a:xfrm>
          <a:prstGeom prst="rect">
            <a:avLst/>
          </a:prstGeom>
          <a:noFill/>
        </p:spPr>
        <p:txBody>
          <a:bodyPr wrap="square" rtlCol="0">
            <a:spAutoFit/>
          </a:bodyPr>
          <a:lstStyle/>
          <a:p>
            <a:r>
              <a:rPr lang="en-US" dirty="0"/>
              <a:t>Adding a new student to the Data Mining Class With Scores that average : 50 points </a:t>
            </a:r>
          </a:p>
        </p:txBody>
      </p:sp>
      <p:sp>
        <p:nvSpPr>
          <p:cNvPr id="7" name="Rectangle 6">
            <a:extLst>
              <a:ext uri="{FF2B5EF4-FFF2-40B4-BE49-F238E27FC236}">
                <a16:creationId xmlns:a16="http://schemas.microsoft.com/office/drawing/2014/main" id="{05C31DE0-11AA-4A44-8890-EBAF6EEE9A54}"/>
              </a:ext>
            </a:extLst>
          </p:cNvPr>
          <p:cNvSpPr/>
          <p:nvPr/>
        </p:nvSpPr>
        <p:spPr>
          <a:xfrm>
            <a:off x="4519612" y="4781854"/>
            <a:ext cx="3484477" cy="923330"/>
          </a:xfrm>
          <a:prstGeom prst="rect">
            <a:avLst/>
          </a:prstGeom>
        </p:spPr>
        <p:txBody>
          <a:bodyPr wrap="square">
            <a:spAutoFit/>
          </a:bodyPr>
          <a:lstStyle/>
          <a:p>
            <a:r>
              <a:rPr lang="en-US" dirty="0"/>
              <a:t>Modifying the results to have the new scores to have an average : 100 points</a:t>
            </a:r>
          </a:p>
        </p:txBody>
      </p:sp>
      <p:sp>
        <p:nvSpPr>
          <p:cNvPr id="9" name="TextBox 8">
            <a:extLst>
              <a:ext uri="{FF2B5EF4-FFF2-40B4-BE49-F238E27FC236}">
                <a16:creationId xmlns:a16="http://schemas.microsoft.com/office/drawing/2014/main" id="{21EA73B1-8980-1F47-A87B-3C30AB3F3568}"/>
              </a:ext>
            </a:extLst>
          </p:cNvPr>
          <p:cNvSpPr txBox="1"/>
          <p:nvPr/>
        </p:nvSpPr>
        <p:spPr>
          <a:xfrm>
            <a:off x="8972550" y="4781854"/>
            <a:ext cx="2962378" cy="1477328"/>
          </a:xfrm>
          <a:prstGeom prst="rect">
            <a:avLst/>
          </a:prstGeom>
          <a:noFill/>
        </p:spPr>
        <p:txBody>
          <a:bodyPr wrap="square" rtlCol="0">
            <a:spAutoFit/>
          </a:bodyPr>
          <a:lstStyle/>
          <a:p>
            <a:r>
              <a:rPr lang="en-US" dirty="0"/>
              <a:t>When viewing the transcript, after the modification: the result shows : 100 points</a:t>
            </a:r>
          </a:p>
          <a:p>
            <a:endParaRPr lang="en-US" dirty="0"/>
          </a:p>
        </p:txBody>
      </p:sp>
    </p:spTree>
    <p:extLst>
      <p:ext uri="{BB962C8B-B14F-4D97-AF65-F5344CB8AC3E}">
        <p14:creationId xmlns:p14="http://schemas.microsoft.com/office/powerpoint/2010/main" val="2485877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9000">
              <a:srgbClr val="E5FCF7"/>
            </a:gs>
            <a:gs pos="32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2B2B37-D63F-464E-A1A8-191CD12E633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b="1" dirty="0"/>
              <a:t>Contact Form</a:t>
            </a:r>
          </a:p>
        </p:txBody>
      </p:sp>
      <p:sp>
        <p:nvSpPr>
          <p:cNvPr id="30" name="Rectangle: Rounded Corners 2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descr="A screenshot of a cell phone&#10;&#10;Description automatically generated">
            <a:extLst>
              <a:ext uri="{FF2B5EF4-FFF2-40B4-BE49-F238E27FC236}">
                <a16:creationId xmlns:a16="http://schemas.microsoft.com/office/drawing/2014/main" id="{F0790726-F9E2-E340-838B-6A2C32F27D41}"/>
              </a:ext>
            </a:extLst>
          </p:cNvPr>
          <p:cNvPicPr>
            <a:picLocks noGrp="1" noChangeAspect="1"/>
          </p:cNvPicPr>
          <p:nvPr>
            <p:ph idx="1"/>
          </p:nvPr>
        </p:nvPicPr>
        <p:blipFill>
          <a:blip r:embed="rId2"/>
          <a:stretch>
            <a:fillRect/>
          </a:stretch>
        </p:blipFill>
        <p:spPr>
          <a:xfrm>
            <a:off x="1828800" y="2139484"/>
            <a:ext cx="8534399" cy="4096512"/>
          </a:xfrm>
          <a:prstGeom prst="rect">
            <a:avLst/>
          </a:prstGeom>
        </p:spPr>
      </p:pic>
    </p:spTree>
    <p:extLst>
      <p:ext uri="{BB962C8B-B14F-4D97-AF65-F5344CB8AC3E}">
        <p14:creationId xmlns:p14="http://schemas.microsoft.com/office/powerpoint/2010/main" val="1907635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EA781-EB55-5E4E-93EF-37053F74F94C}"/>
              </a:ext>
            </a:extLst>
          </p:cNvPr>
          <p:cNvSpPr>
            <a:spLocks noGrp="1"/>
          </p:cNvSpPr>
          <p:nvPr>
            <p:ph type="title"/>
          </p:nvPr>
        </p:nvSpPr>
        <p:spPr>
          <a:xfrm>
            <a:off x="3115818" y="920115"/>
            <a:ext cx="10168128" cy="1179576"/>
          </a:xfrm>
        </p:spPr>
        <p:txBody>
          <a:bodyPr>
            <a:noAutofit/>
          </a:bodyPr>
          <a:lstStyle/>
          <a:p>
            <a:r>
              <a:rPr lang="en-US" sz="4800" b="1" dirty="0"/>
              <a:t>Challenges</a:t>
            </a:r>
            <a:br>
              <a:rPr lang="en-US" sz="4800" b="1" dirty="0"/>
            </a:br>
            <a:endParaRPr lang="en-US" sz="4800" b="1" dirty="0"/>
          </a:p>
        </p:txBody>
      </p:sp>
      <p:sp>
        <p:nvSpPr>
          <p:cNvPr id="3" name="Content Placeholder 2">
            <a:extLst>
              <a:ext uri="{FF2B5EF4-FFF2-40B4-BE49-F238E27FC236}">
                <a16:creationId xmlns:a16="http://schemas.microsoft.com/office/drawing/2014/main" id="{F098DF60-F4B4-FF44-BA8D-B9CFF953BD0B}"/>
              </a:ext>
            </a:extLst>
          </p:cNvPr>
          <p:cNvSpPr>
            <a:spLocks noGrp="1"/>
          </p:cNvSpPr>
          <p:nvPr>
            <p:ph idx="1"/>
          </p:nvPr>
        </p:nvSpPr>
        <p:spPr/>
        <p:txBody>
          <a:bodyPr>
            <a:normAutofit fontScale="92500" lnSpcReduction="10000"/>
          </a:bodyPr>
          <a:lstStyle/>
          <a:p>
            <a:r>
              <a:rPr lang="en-US" dirty="0"/>
              <a:t>Forming a model for the database</a:t>
            </a:r>
          </a:p>
          <a:p>
            <a:r>
              <a:rPr lang="en-US" dirty="0"/>
              <a:t>The session that will stay from one page to another and not logout unless prompted</a:t>
            </a:r>
          </a:p>
          <a:p>
            <a:r>
              <a:rPr lang="en-US" dirty="0"/>
              <a:t>Figuring out the relations between the Students – Classes – Results and error handling to not delete certain data if the foreign key is required somewhere else</a:t>
            </a:r>
          </a:p>
          <a:p>
            <a:r>
              <a:rPr lang="en-US" dirty="0"/>
              <a:t>Create a connection between the add class/ add student / and view, modify results</a:t>
            </a:r>
          </a:p>
        </p:txBody>
      </p:sp>
    </p:spTree>
    <p:extLst>
      <p:ext uri="{BB962C8B-B14F-4D97-AF65-F5344CB8AC3E}">
        <p14:creationId xmlns:p14="http://schemas.microsoft.com/office/powerpoint/2010/main" val="2206022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987C-3158-6842-AFCB-9DB88F1C43AE}"/>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18AFA90F-6E1D-B746-B2FA-F0271AB4BF5E}"/>
              </a:ext>
            </a:extLst>
          </p:cNvPr>
          <p:cNvSpPr>
            <a:spLocks noGrp="1"/>
          </p:cNvSpPr>
          <p:nvPr>
            <p:ph idx="1"/>
          </p:nvPr>
        </p:nvSpPr>
        <p:spPr/>
        <p:txBody>
          <a:bodyPr>
            <a:normAutofit fontScale="92500"/>
          </a:bodyPr>
          <a:lstStyle/>
          <a:p>
            <a:pPr marL="0" indent="0">
              <a:buNone/>
            </a:pPr>
            <a:r>
              <a:rPr lang="en-US" dirty="0"/>
              <a:t>Database Management and the use of SQL Queries was made so much easier for me to understand when actually doing the project because I understood the relation and what had to be done. The project also made me learn about creating connections in php and more about web technologies. This project was an eye opener for me as I want to work in the field of web technologies and the use of backend technologies is very important and plays as much, if not more, role in creating the best User Interface. </a:t>
            </a:r>
          </a:p>
        </p:txBody>
      </p:sp>
    </p:spTree>
    <p:extLst>
      <p:ext uri="{BB962C8B-B14F-4D97-AF65-F5344CB8AC3E}">
        <p14:creationId xmlns:p14="http://schemas.microsoft.com/office/powerpoint/2010/main" val="2596761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72C7A71F-A746-4AB2-8FF5-03D4135FA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17FF8914-DDE9-46F8-AF0A-54FD0AC09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F8580D-16C2-CB47-BE18-81C4A823E3CA}"/>
              </a:ext>
            </a:extLst>
          </p:cNvPr>
          <p:cNvSpPr>
            <a:spLocks noGrp="1"/>
          </p:cNvSpPr>
          <p:nvPr>
            <p:ph type="title"/>
          </p:nvPr>
        </p:nvSpPr>
        <p:spPr>
          <a:xfrm>
            <a:off x="1074419" y="1933575"/>
            <a:ext cx="7013448" cy="2990849"/>
          </a:xfrm>
        </p:spPr>
        <p:txBody>
          <a:bodyPr vert="horz" lIns="91440" tIns="45720" rIns="91440" bIns="45720" rtlCol="0" anchor="ctr">
            <a:noAutofit/>
          </a:bodyPr>
          <a:lstStyle/>
          <a:p>
            <a:r>
              <a:rPr lang="en-US" sz="2000" dirty="0">
                <a:latin typeface="Times New Roman" panose="02020603050405020304" pitchFamily="18" charset="0"/>
                <a:cs typeface="Times New Roman" panose="02020603050405020304" pitchFamily="18" charset="0"/>
              </a:rPr>
              <a:t>The idea behind this project was to develop a project with the use of Database and to include it in as many ways as possible. Since the project is a transcript system the main features of the project are :</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1. Add : Students/Classes/Grades</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2. Manage :  Students/ Classes/ Grades</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3. Modify : Students/ Classes/ Grades</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4. View Final Results : Individual + All Students</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Furthermore, the use of login technology has been used in this project so that the same session will continue until the admin logs out of the active session. There are two interfaces  server side and client side</a:t>
            </a:r>
          </a:p>
        </p:txBody>
      </p:sp>
      <p:sp>
        <p:nvSpPr>
          <p:cNvPr id="13" name="TextBox 12">
            <a:extLst>
              <a:ext uri="{FF2B5EF4-FFF2-40B4-BE49-F238E27FC236}">
                <a16:creationId xmlns:a16="http://schemas.microsoft.com/office/drawing/2014/main" id="{6C7FCFF6-007C-AD49-882E-34D4D6A453D4}"/>
              </a:ext>
            </a:extLst>
          </p:cNvPr>
          <p:cNvSpPr txBox="1"/>
          <p:nvPr/>
        </p:nvSpPr>
        <p:spPr>
          <a:xfrm>
            <a:off x="8610600" y="1933574"/>
            <a:ext cx="2686812" cy="2990849"/>
          </a:xfrm>
          <a:prstGeom prst="rect">
            <a:avLst/>
          </a:prstGeom>
        </p:spPr>
        <p:txBody>
          <a:bodyPr vert="horz" lIns="91440" tIns="45720" rIns="91440" bIns="45720" rtlCol="0" anchor="ctr">
            <a:normAutofit/>
          </a:bodyPr>
          <a:lstStyle/>
          <a:p>
            <a:pPr>
              <a:lnSpc>
                <a:spcPct val="110000"/>
              </a:lnSpc>
              <a:spcBef>
                <a:spcPts val="1000"/>
              </a:spcBef>
            </a:pPr>
            <a:r>
              <a:rPr lang="en-US" sz="4000" b="1" dirty="0"/>
              <a:t>Project Summary</a:t>
            </a:r>
          </a:p>
        </p:txBody>
      </p:sp>
      <p:sp>
        <p:nvSpPr>
          <p:cNvPr id="29" name="Rectangle 28">
            <a:extLst>
              <a:ext uri="{FF2B5EF4-FFF2-40B4-BE49-F238E27FC236}">
                <a16:creationId xmlns:a16="http://schemas.microsoft.com/office/drawing/2014/main" id="{094C1DE0-31FE-4AD0-95EA-B65CA6B8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F736409-6C07-4CE8-86F8-1174E2235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59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47DAA-2473-9A49-B703-9A3FB1D2711F}"/>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3E6DC05B-D5CE-2743-97EF-2D904A160A26}"/>
              </a:ext>
            </a:extLst>
          </p:cNvPr>
          <p:cNvSpPr>
            <a:spLocks noGrp="1"/>
          </p:cNvSpPr>
          <p:nvPr>
            <p:ph idx="1"/>
          </p:nvPr>
        </p:nvSpPr>
        <p:spPr/>
        <p:txBody>
          <a:bodyPr>
            <a:normAutofit/>
          </a:bodyPr>
          <a:lstStyle/>
          <a:p>
            <a:r>
              <a:rPr lang="en-US" sz="1600" dirty="0"/>
              <a:t>Connection</a:t>
            </a:r>
            <a:br>
              <a:rPr lang="en-US" sz="1600" dirty="0"/>
            </a:br>
            <a:r>
              <a:rPr lang="en-US" sz="1600" dirty="0">
                <a:hlinkClick r:id="rId2"/>
              </a:rPr>
              <a:t>https://stackoverflow.com/questions/20407699/php-connect-to-mysql-database</a:t>
            </a:r>
            <a:br>
              <a:rPr lang="en-US" sz="1600" dirty="0"/>
            </a:br>
            <a:endParaRPr lang="en-US" sz="1600" dirty="0"/>
          </a:p>
          <a:p>
            <a:r>
              <a:rPr lang="en-US" sz="1600" dirty="0"/>
              <a:t>W3 Schools</a:t>
            </a:r>
            <a:br>
              <a:rPr lang="en-US" sz="1600" dirty="0"/>
            </a:br>
            <a:r>
              <a:rPr lang="en-US" sz="1600" dirty="0">
                <a:hlinkClick r:id="rId3"/>
              </a:rPr>
              <a:t>https://www.w3schools.com/</a:t>
            </a:r>
            <a:br>
              <a:rPr lang="en-US" sz="1600" dirty="0"/>
            </a:br>
            <a:endParaRPr lang="en-US" sz="1600" dirty="0"/>
          </a:p>
          <a:p>
            <a:r>
              <a:rPr lang="en-US" sz="1600" dirty="0"/>
              <a:t>PHP and MySQL for Dynamic Websites</a:t>
            </a:r>
            <a:br>
              <a:rPr lang="en-US" sz="1600" dirty="0"/>
            </a:br>
            <a:r>
              <a:rPr lang="en-US" sz="1600" dirty="0"/>
              <a:t>Ullman, Larry E. </a:t>
            </a:r>
            <a:r>
              <a:rPr lang="en-US" sz="1600" i="1" dirty="0"/>
              <a:t>PHP and MySQL for Dynamic Web Sites</a:t>
            </a:r>
            <a:r>
              <a:rPr lang="en-US" sz="1600" dirty="0"/>
              <a:t>. Peachpit Press, 2012.</a:t>
            </a:r>
            <a:br>
              <a:rPr lang="en-US" sz="1600" dirty="0"/>
            </a:br>
            <a:endParaRPr lang="en-US" sz="1600" dirty="0"/>
          </a:p>
          <a:p>
            <a:r>
              <a:rPr lang="en-US" sz="1600" dirty="0"/>
              <a:t>ProjectWorlds : PHP</a:t>
            </a:r>
            <a:br>
              <a:rPr lang="en-US" sz="1600" dirty="0"/>
            </a:br>
            <a:r>
              <a:rPr lang="en-US" sz="1600" dirty="0">
                <a:hlinkClick r:id="rId4"/>
              </a:rPr>
              <a:t>https://projectworlds.in/my-account/</a:t>
            </a:r>
            <a:endParaRPr lang="en-US" sz="1600" dirty="0"/>
          </a:p>
          <a:p>
            <a:endParaRPr lang="en-US" sz="1600" dirty="0"/>
          </a:p>
        </p:txBody>
      </p:sp>
    </p:spTree>
    <p:extLst>
      <p:ext uri="{BB962C8B-B14F-4D97-AF65-F5344CB8AC3E}">
        <p14:creationId xmlns:p14="http://schemas.microsoft.com/office/powerpoint/2010/main" val="2364278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2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2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20B86A-D046-A145-8022-D5A8EE210C86}"/>
              </a:ext>
            </a:extLst>
          </p:cNvPr>
          <p:cNvSpPr>
            <a:spLocks noGrp="1"/>
          </p:cNvSpPr>
          <p:nvPr>
            <p:ph type="title"/>
          </p:nvPr>
        </p:nvSpPr>
        <p:spPr>
          <a:xfrm>
            <a:off x="371094" y="1161288"/>
            <a:ext cx="3438144" cy="1124712"/>
          </a:xfrm>
        </p:spPr>
        <p:txBody>
          <a:bodyPr anchor="b">
            <a:normAutofit/>
          </a:bodyPr>
          <a:lstStyle/>
          <a:p>
            <a:r>
              <a:rPr lang="en-US" sz="2800"/>
              <a:t>Languages Used</a:t>
            </a:r>
          </a:p>
        </p:txBody>
      </p:sp>
      <p:sp>
        <p:nvSpPr>
          <p:cNvPr id="28"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47598208-F2EB-45E9-9141-2FCB2D145856}"/>
              </a:ext>
            </a:extLst>
          </p:cNvPr>
          <p:cNvSpPr>
            <a:spLocks noGrp="1"/>
          </p:cNvSpPr>
          <p:nvPr>
            <p:ph idx="1"/>
          </p:nvPr>
        </p:nvSpPr>
        <p:spPr>
          <a:xfrm>
            <a:off x="371094" y="2718054"/>
            <a:ext cx="3438906" cy="3207258"/>
          </a:xfrm>
        </p:spPr>
        <p:txBody>
          <a:bodyPr anchor="t">
            <a:normAutofit/>
          </a:bodyPr>
          <a:lstStyle/>
          <a:p>
            <a:r>
              <a:rPr lang="en-US" sz="2200" b="1" dirty="0"/>
              <a:t>HTML</a:t>
            </a:r>
          </a:p>
          <a:p>
            <a:r>
              <a:rPr lang="en-US" sz="2200" b="1" dirty="0"/>
              <a:t>CSS</a:t>
            </a:r>
          </a:p>
          <a:p>
            <a:r>
              <a:rPr lang="en-US" sz="2200" b="1" dirty="0"/>
              <a:t>JAVASCRIPT</a:t>
            </a:r>
          </a:p>
          <a:p>
            <a:r>
              <a:rPr lang="en-US" sz="2200" b="1" dirty="0"/>
              <a:t>PHP</a:t>
            </a:r>
          </a:p>
          <a:p>
            <a:r>
              <a:rPr lang="en-US" sz="2200" b="1" dirty="0"/>
              <a:t>MySQL</a:t>
            </a:r>
          </a:p>
          <a:p>
            <a:pPr marL="0" indent="0">
              <a:buNone/>
            </a:pPr>
            <a:endParaRPr lang="en-US" sz="2200" b="1" dirty="0"/>
          </a:p>
        </p:txBody>
      </p:sp>
      <p:pic>
        <p:nvPicPr>
          <p:cNvPr id="4" name="Content Placeholder 3" descr="A close up of a logo&#10;&#10;Description automatically generated">
            <a:extLst>
              <a:ext uri="{FF2B5EF4-FFF2-40B4-BE49-F238E27FC236}">
                <a16:creationId xmlns:a16="http://schemas.microsoft.com/office/drawing/2014/main" id="{9C8AD802-A00F-CC49-95E0-965FAC225572}"/>
              </a:ext>
            </a:extLst>
          </p:cNvPr>
          <p:cNvPicPr>
            <a:picLocks noChangeAspect="1"/>
          </p:cNvPicPr>
          <p:nvPr/>
        </p:nvPicPr>
        <p:blipFill>
          <a:blip r:embed="rId2"/>
          <a:stretch>
            <a:fillRect/>
          </a:stretch>
        </p:blipFill>
        <p:spPr>
          <a:xfrm>
            <a:off x="4553218" y="190128"/>
            <a:ext cx="7643353" cy="6477743"/>
          </a:xfrm>
          <a:prstGeom prst="rect">
            <a:avLst/>
          </a:prstGeom>
        </p:spPr>
      </p:pic>
      <mc:AlternateContent xmlns:mc="http://schemas.openxmlformats.org/markup-compatibility/2006">
        <mc:Choice xmlns:am3d="http://schemas.microsoft.com/office/drawing/2017/model3d" Requires="am3d">
          <p:graphicFrame>
            <p:nvGraphicFramePr>
              <p:cNvPr id="5" name="3D Model 4" descr="15 in. Surface Book 2">
                <a:extLst>
                  <a:ext uri="{FF2B5EF4-FFF2-40B4-BE49-F238E27FC236}">
                    <a16:creationId xmlns:a16="http://schemas.microsoft.com/office/drawing/2014/main" id="{57BA147A-76A4-2E41-AF07-610E26DB6E87}"/>
                  </a:ext>
                </a:extLst>
              </p:cNvPr>
              <p:cNvGraphicFramePr>
                <a:graphicFrameLocks noChangeAspect="1"/>
              </p:cNvGraphicFramePr>
              <p:nvPr>
                <p:extLst>
                  <p:ext uri="{D42A27DB-BD31-4B8C-83A1-F6EECF244321}">
                    <p14:modId xmlns:p14="http://schemas.microsoft.com/office/powerpoint/2010/main" val="3915115258"/>
                  </p:ext>
                </p:extLst>
              </p:nvPr>
            </p:nvGraphicFramePr>
            <p:xfrm>
              <a:off x="6701753" y="2000279"/>
              <a:ext cx="3299323" cy="2425906"/>
            </p:xfrm>
            <a:graphic>
              <a:graphicData uri="http://schemas.microsoft.com/office/drawing/2017/model3d">
                <am3d:model3d r:embed="rId3">
                  <am3d:spPr>
                    <a:xfrm>
                      <a:off x="0" y="0"/>
                      <a:ext cx="3299323" cy="2425906"/>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x="33392" ay="107778" az="1059"/>
                    <am3d:postTrans dx="0" dy="0" dz="0"/>
                  </am3d:trans>
                  <am3d:raster rName="Office3DRenderer" rVer="16.0.8326">
                    <am3d:blip r:embed="rId4"/>
                  </am3d:raster>
                  <am3d:objViewport viewportSz="41243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15 in. Surface Book 2">
                <a:extLst>
                  <a:ext uri="{FF2B5EF4-FFF2-40B4-BE49-F238E27FC236}">
                    <a16:creationId xmlns:a16="http://schemas.microsoft.com/office/drawing/2014/main" id="{57BA147A-76A4-2E41-AF07-610E26DB6E87}"/>
                  </a:ext>
                </a:extLst>
              </p:cNvPr>
              <p:cNvPicPr>
                <a:picLocks noGrp="1" noRot="1" noChangeAspect="1" noMove="1" noResize="1" noEditPoints="1" noAdjustHandles="1" noChangeArrowheads="1" noChangeShapeType="1" noCrop="1"/>
              </p:cNvPicPr>
              <p:nvPr/>
            </p:nvPicPr>
            <p:blipFill>
              <a:blip r:embed="rId4"/>
              <a:stretch>
                <a:fillRect/>
              </a:stretch>
            </p:blipFill>
            <p:spPr>
              <a:xfrm>
                <a:off x="6701753" y="2000279"/>
                <a:ext cx="3299323" cy="2425906"/>
              </a:xfrm>
              <a:prstGeom prst="rect">
                <a:avLst/>
              </a:prstGeom>
            </p:spPr>
          </p:pic>
        </mc:Fallback>
      </mc:AlternateContent>
    </p:spTree>
    <p:extLst>
      <p:ext uri="{BB962C8B-B14F-4D97-AF65-F5344CB8AC3E}">
        <p14:creationId xmlns:p14="http://schemas.microsoft.com/office/powerpoint/2010/main" val="2795462763"/>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3199 -0.14556" pathEditMode="relative" ptsTypes="AA">
                                      <p:cBhvr>
                                        <p:cTn id="6" dur="30000" fill="hold"/>
                                        <p:tgtEl>
                                          <p:spTgt spid="4"/>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3199 -0.14556 L -0.10707 0.34261" pathEditMode="relative" ptsTypes="AA">
                                      <p:cBhvr>
                                        <p:cTn id="11" dur="30000" fill="hold"/>
                                        <p:tgtEl>
                                          <p:spTgt spid="4"/>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10707 0.34261 L -0.24922 -0.13302" pathEditMode="relative" ptsTypes="AA">
                                      <p:cBhvr>
                                        <p:cTn id="14" dur="30000" fill="hold"/>
                                        <p:tgtEl>
                                          <p:spTgt spid="4"/>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4922 -0.13302 L 0.24922 -0.62861" pathEditMode="relative" ptsTypes="AA">
                                      <p:cBhvr>
                                        <p:cTn id="17" dur="30000" fill="hold"/>
                                        <p:tgtEl>
                                          <p:spTgt spid="4"/>
                                        </p:tgtEl>
                                        <p:attrNameLst>
                                          <p:attrName>ppt_x</p:attrName>
                                          <p:attrName>ppt_y</p:attrName>
                                        </p:attrNameLst>
                                      </p:cBhvr>
                                    </p:animMotion>
                                  </p:childTnLst>
                                </p:cTn>
                              </p:par>
                            </p:childTnLst>
                          </p:cTn>
                        </p:par>
                        <p:par>
                          <p:cTn id="18" fill="hold">
                            <p:stCondLst>
                              <p:cond delay="135000"/>
                            </p:stCondLst>
                            <p:childTnLst>
                              <p:par>
                                <p:cTn id="19" presetID="0" presetClass="path" presetSubtype="0" accel="50000" decel="50000" fill="hold" nodeType="afterEffect">
                                  <p:stCondLst>
                                    <p:cond delay="5000"/>
                                  </p:stCondLst>
                                  <p:childTnLst>
                                    <p:animMotion origin="layout" path="M 0.24922 -0.62861 L 0.24922 0.41521" pathEditMode="relative" ptsTypes="AA">
                                      <p:cBhvr>
                                        <p:cTn id="20" dur="30000" fill="hold"/>
                                        <p:tgtEl>
                                          <p:spTgt spid="4"/>
                                        </p:tgtEl>
                                        <p:attrNameLst>
                                          <p:attrName>ppt_x</p:attrName>
                                          <p:attrName>ppt_y</p:attrName>
                                        </p:attrNameLst>
                                      </p:cBhvr>
                                    </p:animMotion>
                                  </p:childTnLst>
                                </p:cTn>
                              </p:par>
                            </p:childTnLst>
                          </p:cTn>
                        </p:par>
                        <p:par>
                          <p:cTn id="21" fill="hold">
                            <p:stCondLst>
                              <p:cond delay="170000"/>
                            </p:stCondLst>
                            <p:childTnLst>
                              <p:par>
                                <p:cTn id="22" presetID="0" presetClass="path" presetSubtype="0" accel="50000" decel="50000" fill="hold" nodeType="afterEffect">
                                  <p:stCondLst>
                                    <p:cond delay="5000"/>
                                  </p:stCondLst>
                                  <p:childTnLst>
                                    <p:animMotion origin="layout" path="M 0.24922 0.41521 L -0.24922 -0.44346" pathEditMode="relative" ptsTypes="AA">
                                      <p:cBhvr>
                                        <p:cTn id="23" dur="30000" fill="hold"/>
                                        <p:tgtEl>
                                          <p:spTgt spid="4"/>
                                        </p:tgtEl>
                                        <p:attrNameLst>
                                          <p:attrName>ppt_x</p:attrName>
                                          <p:attrName>ppt_y</p:attrName>
                                        </p:attrNameLst>
                                      </p:cBhvr>
                                    </p:animMotion>
                                  </p:childTnLst>
                                </p:cTn>
                              </p:par>
                            </p:childTnLst>
                          </p:cTn>
                        </p:par>
                        <p:par>
                          <p:cTn id="24" fill="hold">
                            <p:stCondLst>
                              <p:cond delay="205000"/>
                            </p:stCondLst>
                            <p:childTnLst>
                              <p:par>
                                <p:cTn id="25" presetID="0" presetClass="path" presetSubtype="0" accel="50000" decel="50000" fill="hold" nodeType="afterEffect">
                                  <p:stCondLst>
                                    <p:cond delay="5000"/>
                                  </p:stCondLst>
                                  <p:childTnLst>
                                    <p:animMotion origin="layout" path="M -0.24922 -0.44346 L -0.15394 -0.62861" pathEditMode="relative" ptsTypes="AA">
                                      <p:cBhvr>
                                        <p:cTn id="26" dur="30000" fill="hold"/>
                                        <p:tgtEl>
                                          <p:spTgt spid="4"/>
                                        </p:tgtEl>
                                        <p:attrNameLst>
                                          <p:attrName>ppt_x</p:attrName>
                                          <p:attrName>ppt_y</p:attrName>
                                        </p:attrNameLst>
                                      </p:cBhvr>
                                    </p:animMotion>
                                  </p:childTnLst>
                                </p:cTn>
                              </p:par>
                            </p:childTnLst>
                          </p:cTn>
                        </p:par>
                        <p:par>
                          <p:cTn id="27" fill="hold">
                            <p:stCondLst>
                              <p:cond delay="240000"/>
                            </p:stCondLst>
                            <p:childTnLst>
                              <p:par>
                                <p:cTn id="28" presetID="0" presetClass="path" presetSubtype="0" accel="50000" decel="50000" fill="hold" nodeType="afterEffect">
                                  <p:stCondLst>
                                    <p:cond delay="5000"/>
                                  </p:stCondLst>
                                  <p:childTnLst>
                                    <p:animMotion origin="layout" path="M -0.15394 -0.62861 L 0 0" pathEditMode="relative" ptsTypes="AA">
                                      <p:cBhvr>
                                        <p:cTn id="29" dur="30000" fill="hold"/>
                                        <p:tgtEl>
                                          <p:spTgt spid="4"/>
                                        </p:tgtEl>
                                        <p:attrNameLst>
                                          <p:attrName>ppt_x</p:attrName>
                                          <p:attrName>ppt_y</p:attrName>
                                        </p:attrNameLst>
                                      </p:cBhvr>
                                    </p:animMotion>
                                  </p:childTnLst>
                                </p:cTn>
                              </p:par>
                              <p:par>
                                <p:cTn id="30" presetID="6" presetClass="emph" presetSubtype="0" accel="50000" decel="50000" fill="hold" nodeType="withEffect">
                                  <p:stCondLst>
                                    <p:cond delay="5000"/>
                                  </p:stCondLst>
                                  <p:childTnLst>
                                    <p:animScale>
                                      <p:cBhvr>
                                        <p:cTn id="31" dur="30000" fill="hold"/>
                                        <p:tgtEl>
                                          <p:spTgt spid="4"/>
                                        </p:tgtEl>
                                      </p:cBhvr>
                                      <p:by x="150000" y="150000"/>
                                      <p:to x="100000" y="100000"/>
                                    </p:animScale>
                                  </p:childTnLst>
                                </p:cTn>
                              </p:par>
                            </p:childTnLst>
                          </p:cTn>
                        </p:par>
                        <p:par>
                          <p:cTn id="32" fill="hold">
                            <p:stCondLst>
                              <p:cond delay="275000"/>
                            </p:stCondLst>
                            <p:childTnLst>
                              <p:par>
                                <p:cTn id="33" presetID="0" presetClass="path" presetSubtype="0" accel="50000" decel="50000" fill="hold" nodeType="afterEffect">
                                  <p:stCondLst>
                                    <p:cond delay="0"/>
                                  </p:stCondLst>
                                  <p:childTnLst>
                                    <p:animMotion origin="layout" path="M 0 0 L 0 0" pathEditMode="relative" ptsTypes="AA">
                                      <p:cBhvr>
                                        <p:cTn id="34" dur="5000" fill="hold"/>
                                        <p:tgtEl>
                                          <p:spTgt spid="4"/>
                                        </p:tgtEl>
                                        <p:attrNameLst>
                                          <p:attrName>ppt_x</p:attrName>
                                          <p:attrName>ppt_y</p:attrName>
                                        </p:attrNameLst>
                                      </p:cBhvr>
                                    </p:animMotion>
                                  </p:childTnLst>
                                </p:cTn>
                              </p:par>
                            </p:childTnLst>
                          </p:cTn>
                        </p:par>
                      </p:childTnLst>
                    </p:cTn>
                  </p:par>
                </p:childTnLst>
              </p:cTn>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3BB282-B277-1D42-BF82-C9692888FDDE}"/>
              </a:ext>
            </a:extLst>
          </p:cNvPr>
          <p:cNvPicPr>
            <a:picLocks noChangeAspect="1"/>
          </p:cNvPicPr>
          <p:nvPr/>
        </p:nvPicPr>
        <p:blipFill rotWithShape="1">
          <a:blip r:embed="rId2"/>
          <a:srcRect l="1396" t="9091" r="37189"/>
          <a:stretch/>
        </p:blipFill>
        <p:spPr>
          <a:xfrm>
            <a:off x="20" y="10"/>
            <a:ext cx="12191981" cy="6857990"/>
          </a:xfrm>
          <a:prstGeom prst="rect">
            <a:avLst/>
          </a:prstGeom>
        </p:spPr>
      </p:pic>
      <p:sp>
        <p:nvSpPr>
          <p:cNvPr id="54" name="Rectangle 5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A88CBAD-0FEB-B845-AD56-085EE94E36A0}"/>
              </a:ext>
            </a:extLst>
          </p:cNvPr>
          <p:cNvSpPr txBox="1"/>
          <p:nvPr/>
        </p:nvSpPr>
        <p:spPr>
          <a:xfrm>
            <a:off x="404553" y="3091928"/>
            <a:ext cx="907856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dirty="0">
                <a:latin typeface="+mj-lt"/>
                <a:ea typeface="+mj-ea"/>
                <a:cs typeface="+mj-cs"/>
              </a:rPr>
              <a:t>DATABASE STRUCTURE</a:t>
            </a:r>
          </a:p>
        </p:txBody>
      </p:sp>
      <p:sp>
        <p:nvSpPr>
          <p:cNvPr id="56" name="Rectangle: Rounded Corners 5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3009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29B561-BA6B-4540-A922-D9A686ED595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Relational Model</a:t>
            </a:r>
          </a:p>
        </p:txBody>
      </p:sp>
      <p:sp>
        <p:nvSpPr>
          <p:cNvPr id="8" name="Content Placeholder 7">
            <a:extLst>
              <a:ext uri="{FF2B5EF4-FFF2-40B4-BE49-F238E27FC236}">
                <a16:creationId xmlns:a16="http://schemas.microsoft.com/office/drawing/2014/main" id="{3C71FDF3-A076-4ED9-AC85-02BFB6DE10A7}"/>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dirty="0"/>
              <a:t>Created using </a:t>
            </a:r>
            <a:br>
              <a:rPr lang="en-US" sz="2000" dirty="0"/>
            </a:br>
            <a:r>
              <a:rPr lang="en-US" sz="2000" dirty="0">
                <a:hlinkClick r:id="rId2"/>
              </a:rPr>
              <a:t>https://erdplus.com/standalone</a:t>
            </a:r>
            <a:endParaRPr lang="en-US" sz="2000" dirty="0"/>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C5A5241E-1691-4346-9260-708D874FFBB7}"/>
              </a:ext>
            </a:extLst>
          </p:cNvPr>
          <p:cNvPicPr>
            <a:picLocks noChangeAspect="1"/>
          </p:cNvPicPr>
          <p:nvPr/>
        </p:nvPicPr>
        <p:blipFill>
          <a:blip r:embed="rId3"/>
          <a:stretch>
            <a:fillRect/>
          </a:stretch>
        </p:blipFill>
        <p:spPr>
          <a:xfrm>
            <a:off x="4590445" y="785651"/>
            <a:ext cx="7329294" cy="5295412"/>
          </a:xfrm>
          <a:prstGeom prst="rect">
            <a:avLst/>
          </a:prstGeom>
        </p:spPr>
      </p:pic>
    </p:spTree>
    <p:extLst>
      <p:ext uri="{BB962C8B-B14F-4D97-AF65-F5344CB8AC3E}">
        <p14:creationId xmlns:p14="http://schemas.microsoft.com/office/powerpoint/2010/main" val="985606745"/>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0314 -0.46194" pathEditMode="relative" ptsTypes="AA">
                                      <p:cBhvr>
                                        <p:cTn id="6" dur="30000" fill="hold"/>
                                        <p:tgtEl>
                                          <p:spTgt spid="4"/>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0314 -0.46194 L 0.24922 0.35448" pathEditMode="relative" ptsTypes="AA">
                                      <p:cBhvr>
                                        <p:cTn id="11" dur="30000" fill="hold"/>
                                        <p:tgtEl>
                                          <p:spTgt spid="4"/>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35448 L -0.24922 0.13876" pathEditMode="relative" ptsTypes="AA">
                                      <p:cBhvr>
                                        <p:cTn id="14" dur="30000" fill="hold"/>
                                        <p:tgtEl>
                                          <p:spTgt spid="4"/>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4922 0.13876 L 0 0" pathEditMode="relative" ptsTypes="AA">
                                      <p:cBhvr>
                                        <p:cTn id="17" dur="30000" fill="hold"/>
                                        <p:tgtEl>
                                          <p:spTgt spid="4"/>
                                        </p:tgtEl>
                                        <p:attrNameLst>
                                          <p:attrName>ppt_x</p:attrName>
                                          <p:attrName>ppt_y</p:attrName>
                                        </p:attrNameLst>
                                      </p:cBhvr>
                                    </p:animMotion>
                                  </p:childTnLst>
                                </p:cTn>
                              </p:par>
                              <p:par>
                                <p:cTn id="18" presetID="6" presetClass="emph" presetSubtype="0" accel="50000" decel="50000" fill="hold" nodeType="withEffect">
                                  <p:stCondLst>
                                    <p:cond delay="5000"/>
                                  </p:stCondLst>
                                  <p:childTnLst>
                                    <p:animScale>
                                      <p:cBhvr>
                                        <p:cTn id="19" dur="30000" fill="hold"/>
                                        <p:tgtEl>
                                          <p:spTgt spid="4"/>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 pathEditMode="relative" ptsTypes="AA">
                                      <p:cBhvr>
                                        <p:cTn id="22" dur="5000" fill="hold"/>
                                        <p:tgtEl>
                                          <p:spTgt spid="4"/>
                                        </p:tgtEl>
                                        <p:attrNameLst>
                                          <p:attrName>ppt_x</p:attrName>
                                          <p:attrName>ppt_y</p:attrName>
                                        </p:attrNameLst>
                                      </p:cBhvr>
                                    </p:animMotion>
                                  </p:childTnLst>
                                </p:cTn>
                              </p:par>
                            </p:childTnLst>
                          </p:cTn>
                        </p:par>
                      </p:childTnLst>
                    </p:cTn>
                  </p:par>
                </p:childTnLst>
              </p:cTn>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26055-7661-8648-BEF6-50074D775D54}"/>
              </a:ext>
            </a:extLst>
          </p:cNvPr>
          <p:cNvSpPr>
            <a:spLocks noGrp="1"/>
          </p:cNvSpPr>
          <p:nvPr>
            <p:ph type="title"/>
          </p:nvPr>
        </p:nvSpPr>
        <p:spPr>
          <a:xfrm>
            <a:off x="371094" y="1161288"/>
            <a:ext cx="3438144" cy="1124712"/>
          </a:xfrm>
        </p:spPr>
        <p:txBody>
          <a:bodyPr anchor="b">
            <a:normAutofit/>
          </a:bodyPr>
          <a:lstStyle/>
          <a:p>
            <a:r>
              <a:rPr lang="en-US" sz="2800" b="1">
                <a:latin typeface="Andale Mono" panose="020B0509000000000004" pitchFamily="49" charset="0"/>
              </a:rPr>
              <a:t>Transcript Access Portal </a:t>
            </a:r>
            <a:endParaRPr lang="en-US" sz="2800" b="1" dirty="0">
              <a:latin typeface="Andale Mono" panose="020B0509000000000004" pitchFamily="49" charset="0"/>
            </a:endParaRPr>
          </a:p>
        </p:txBody>
      </p:sp>
      <p:sp>
        <p:nvSpPr>
          <p:cNvPr id="37" name="Rectangle 3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3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Content Placeholder 7">
            <a:extLst>
              <a:ext uri="{FF2B5EF4-FFF2-40B4-BE49-F238E27FC236}">
                <a16:creationId xmlns:a16="http://schemas.microsoft.com/office/drawing/2014/main" id="{86B555B9-72F3-4637-9DE2-2CBC768D16B8}"/>
              </a:ext>
            </a:extLst>
          </p:cNvPr>
          <p:cNvSpPr>
            <a:spLocks noGrp="1"/>
          </p:cNvSpPr>
          <p:nvPr>
            <p:ph idx="1"/>
          </p:nvPr>
        </p:nvSpPr>
        <p:spPr>
          <a:xfrm>
            <a:off x="371094" y="2718054"/>
            <a:ext cx="3438906" cy="3207258"/>
          </a:xfrm>
        </p:spPr>
        <p:txBody>
          <a:bodyPr anchor="t">
            <a:normAutofit/>
          </a:bodyPr>
          <a:lstStyle/>
          <a:p>
            <a:pPr marL="0" indent="0">
              <a:buNone/>
            </a:pPr>
            <a:r>
              <a:rPr lang="en-US" sz="1700"/>
              <a:t>This is the index page of the transcript access portal. Rather than having a direct login, providing a little bit of a background to the users about the portal and its use has been noted in the landing page. The next thing is the navigation bar which consists of the various links that you can visit. </a:t>
            </a:r>
            <a:endParaRPr lang="en-US" sz="1700" dirty="0"/>
          </a:p>
        </p:txBody>
      </p:sp>
      <p:pic>
        <p:nvPicPr>
          <p:cNvPr id="7" name="Picture 6">
            <a:extLst>
              <a:ext uri="{FF2B5EF4-FFF2-40B4-BE49-F238E27FC236}">
                <a16:creationId xmlns:a16="http://schemas.microsoft.com/office/drawing/2014/main" id="{3F748CC9-7FBE-154C-ADE0-4AE4D398D1F9}"/>
              </a:ext>
            </a:extLst>
          </p:cNvPr>
          <p:cNvPicPr>
            <a:picLocks noChangeAspect="1"/>
          </p:cNvPicPr>
          <p:nvPr/>
        </p:nvPicPr>
        <p:blipFill>
          <a:blip r:embed="rId2"/>
          <a:stretch>
            <a:fillRect/>
          </a:stretch>
        </p:blipFill>
        <p:spPr>
          <a:xfrm>
            <a:off x="4706300" y="641365"/>
            <a:ext cx="7114606" cy="5283947"/>
          </a:xfrm>
          <a:prstGeom prst="rect">
            <a:avLst/>
          </a:prstGeom>
        </p:spPr>
      </p:pic>
    </p:spTree>
    <p:extLst>
      <p:ext uri="{BB962C8B-B14F-4D97-AF65-F5344CB8AC3E}">
        <p14:creationId xmlns:p14="http://schemas.microsoft.com/office/powerpoint/2010/main" val="2244971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9000">
              <a:srgbClr val="E5FCF7"/>
            </a:gs>
            <a:gs pos="32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3612AD-32E7-374F-A690-B4A759F12BBB}"/>
              </a:ext>
            </a:extLst>
          </p:cNvPr>
          <p:cNvSpPr>
            <a:spLocks noGrp="1"/>
          </p:cNvSpPr>
          <p:nvPr>
            <p:ph type="title"/>
          </p:nvPr>
        </p:nvSpPr>
        <p:spPr>
          <a:xfrm>
            <a:off x="841247" y="978619"/>
            <a:ext cx="3410712" cy="1106424"/>
          </a:xfrm>
        </p:spPr>
        <p:txBody>
          <a:bodyPr>
            <a:normAutofit/>
          </a:bodyPr>
          <a:lstStyle/>
          <a:p>
            <a:r>
              <a:rPr lang="en-US" sz="2800" b="1"/>
              <a:t>LOGIN PAGE </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FA865751-CE79-4FB5-830A-5427092A8D6A}"/>
              </a:ext>
            </a:extLst>
          </p:cNvPr>
          <p:cNvSpPr>
            <a:spLocks noGrp="1"/>
          </p:cNvSpPr>
          <p:nvPr>
            <p:ph idx="1"/>
          </p:nvPr>
        </p:nvSpPr>
        <p:spPr>
          <a:xfrm>
            <a:off x="841248" y="2252870"/>
            <a:ext cx="3412219" cy="3560251"/>
          </a:xfrm>
        </p:spPr>
        <p:txBody>
          <a:bodyPr>
            <a:normAutofit/>
          </a:bodyPr>
          <a:lstStyle/>
          <a:p>
            <a:pPr marL="0" indent="0">
              <a:buNone/>
            </a:pPr>
            <a:r>
              <a:rPr lang="en-US" sz="1700" dirty="0"/>
              <a:t>The login page consists of two login sections : server and client. </a:t>
            </a:r>
          </a:p>
          <a:p>
            <a:pPr marL="0" indent="0">
              <a:buNone/>
            </a:pPr>
            <a:endParaRPr lang="en-US" sz="1700" dirty="0"/>
          </a:p>
          <a:p>
            <a:pPr marL="0" indent="0">
              <a:buNone/>
            </a:pPr>
            <a:r>
              <a:rPr lang="en-US" sz="1700" dirty="0"/>
              <a:t>Administrator Login is secured with a </a:t>
            </a:r>
            <a:r>
              <a:rPr lang="en-US" sz="1700" b="1" dirty="0"/>
              <a:t>userid </a:t>
            </a:r>
            <a:r>
              <a:rPr lang="en-US" sz="1700" dirty="0"/>
              <a:t>&amp; </a:t>
            </a:r>
            <a:r>
              <a:rPr lang="en-US" sz="1700" b="1" dirty="0"/>
              <a:t>password. </a:t>
            </a:r>
            <a:br>
              <a:rPr lang="en-US" sz="1700" b="1" dirty="0"/>
            </a:br>
            <a:br>
              <a:rPr lang="en-US" sz="1700" b="1" dirty="0"/>
            </a:br>
            <a:r>
              <a:rPr lang="en-US" sz="1700" dirty="0"/>
              <a:t>Students can only access their grades for the classes by choosing the list of classes from the dropdown button and entering their WIN ID.</a:t>
            </a:r>
          </a:p>
        </p:txBody>
      </p:sp>
      <p:sp>
        <p:nvSpPr>
          <p:cNvPr id="12" name="TextBox 11">
            <a:extLst>
              <a:ext uri="{FF2B5EF4-FFF2-40B4-BE49-F238E27FC236}">
                <a16:creationId xmlns:a16="http://schemas.microsoft.com/office/drawing/2014/main" id="{41C2378E-6963-3143-856B-14E0873B66B2}"/>
              </a:ext>
            </a:extLst>
          </p:cNvPr>
          <p:cNvSpPr txBox="1"/>
          <p:nvPr/>
        </p:nvSpPr>
        <p:spPr>
          <a:xfrm>
            <a:off x="345567" y="6272109"/>
            <a:ext cx="6110071" cy="369332"/>
          </a:xfrm>
          <a:prstGeom prst="rect">
            <a:avLst/>
          </a:prstGeom>
          <a:noFill/>
        </p:spPr>
        <p:txBody>
          <a:bodyPr wrap="none" rtlCol="0">
            <a:spAutoFit/>
          </a:bodyPr>
          <a:lstStyle/>
          <a:p>
            <a:r>
              <a:rPr lang="en-US" b="1" dirty="0"/>
              <a:t>Note : admin login &amp; password : ”cs4430” , “cs4430”</a:t>
            </a:r>
          </a:p>
        </p:txBody>
      </p:sp>
      <p:pic>
        <p:nvPicPr>
          <p:cNvPr id="22" name="Picture 21" descr="A screenshot of a cell phone&#10;&#10;Description automatically generated">
            <a:extLst>
              <a:ext uri="{FF2B5EF4-FFF2-40B4-BE49-F238E27FC236}">
                <a16:creationId xmlns:a16="http://schemas.microsoft.com/office/drawing/2014/main" id="{DCDD23DE-0331-2A49-93B6-9B367BDA4BB3}"/>
              </a:ext>
            </a:extLst>
          </p:cNvPr>
          <p:cNvPicPr>
            <a:picLocks noChangeAspect="1"/>
          </p:cNvPicPr>
          <p:nvPr/>
        </p:nvPicPr>
        <p:blipFill>
          <a:blip r:embed="rId2"/>
          <a:stretch>
            <a:fillRect/>
          </a:stretch>
        </p:blipFill>
        <p:spPr>
          <a:xfrm>
            <a:off x="5331344" y="978619"/>
            <a:ext cx="6509448" cy="4834502"/>
          </a:xfrm>
          <a:prstGeom prst="rect">
            <a:avLst/>
          </a:prstGeom>
        </p:spPr>
      </p:pic>
    </p:spTree>
    <p:extLst>
      <p:ext uri="{BB962C8B-B14F-4D97-AF65-F5344CB8AC3E}">
        <p14:creationId xmlns:p14="http://schemas.microsoft.com/office/powerpoint/2010/main" val="493954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000">
              <a:srgbClr val="E5FCF7"/>
            </a:gs>
            <a:gs pos="32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39EB1E-D342-6A46-BEE4-B227F6A78CE2}"/>
              </a:ext>
            </a:extLst>
          </p:cNvPr>
          <p:cNvSpPr>
            <a:spLocks noGrp="1"/>
          </p:cNvSpPr>
          <p:nvPr>
            <p:ph type="title"/>
          </p:nvPr>
        </p:nvSpPr>
        <p:spPr>
          <a:xfrm>
            <a:off x="371094" y="1161288"/>
            <a:ext cx="3438144" cy="1124712"/>
          </a:xfrm>
        </p:spPr>
        <p:txBody>
          <a:bodyPr anchor="b">
            <a:normAutofit/>
          </a:bodyPr>
          <a:lstStyle/>
          <a:p>
            <a:r>
              <a:rPr lang="en-US" sz="2800" b="1" dirty="0"/>
              <a:t>Dashboard</a:t>
            </a:r>
            <a:r>
              <a:rPr lang="en-US" sz="2800" dirty="0"/>
              <a:t> </a:t>
            </a:r>
            <a:r>
              <a:rPr lang="en-US" sz="2800" b="1" dirty="0"/>
              <a:t>Page</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8EE710-74EA-A641-AD7A-ADF6C6CBD398}"/>
              </a:ext>
            </a:extLst>
          </p:cNvPr>
          <p:cNvSpPr>
            <a:spLocks noGrp="1"/>
          </p:cNvSpPr>
          <p:nvPr>
            <p:ph idx="1"/>
          </p:nvPr>
        </p:nvSpPr>
        <p:spPr>
          <a:xfrm>
            <a:off x="371094" y="2718054"/>
            <a:ext cx="3438906" cy="3207258"/>
          </a:xfrm>
        </p:spPr>
        <p:txBody>
          <a:bodyPr anchor="t">
            <a:noAutofit/>
          </a:bodyPr>
          <a:lstStyle/>
          <a:p>
            <a:pPr marL="0" indent="0">
              <a:buNone/>
            </a:pPr>
            <a:r>
              <a:rPr lang="en-US" sz="1900" dirty="0"/>
              <a:t>After administrator login, you will be directed to the dashboard page which has links to various other pages to add, view, and manage students, classes and results.</a:t>
            </a:r>
          </a:p>
          <a:p>
            <a:pPr marL="0" indent="0">
              <a:buNone/>
            </a:pPr>
            <a:r>
              <a:rPr lang="en-US" sz="1900" dirty="0"/>
              <a:t>The dashboard also has a container which uses the count() method to display the number of classes, students, and results</a:t>
            </a:r>
          </a:p>
          <a:p>
            <a:pPr marL="0" indent="0">
              <a:buNone/>
            </a:pPr>
            <a:endParaRPr lang="en-US" sz="1900" dirty="0"/>
          </a:p>
        </p:txBody>
      </p:sp>
      <p:pic>
        <p:nvPicPr>
          <p:cNvPr id="14" name="Picture 13" descr="A screenshot of a cell phone&#10;&#10;Description automatically generated">
            <a:extLst>
              <a:ext uri="{FF2B5EF4-FFF2-40B4-BE49-F238E27FC236}">
                <a16:creationId xmlns:a16="http://schemas.microsoft.com/office/drawing/2014/main" id="{60D3E340-EB1E-5F4A-9AA4-ED864BF4BD9C}"/>
              </a:ext>
            </a:extLst>
          </p:cNvPr>
          <p:cNvPicPr>
            <a:picLocks noChangeAspect="1"/>
          </p:cNvPicPr>
          <p:nvPr/>
        </p:nvPicPr>
        <p:blipFill>
          <a:blip r:embed="rId2"/>
          <a:stretch>
            <a:fillRect/>
          </a:stretch>
        </p:blipFill>
        <p:spPr>
          <a:xfrm>
            <a:off x="4697784" y="1352453"/>
            <a:ext cx="7252103" cy="4153094"/>
          </a:xfrm>
          <a:prstGeom prst="rect">
            <a:avLst/>
          </a:prstGeom>
        </p:spPr>
      </p:pic>
    </p:spTree>
    <p:extLst>
      <p:ext uri="{BB962C8B-B14F-4D97-AF65-F5344CB8AC3E}">
        <p14:creationId xmlns:p14="http://schemas.microsoft.com/office/powerpoint/2010/main" val="390608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9000">
              <a:srgbClr val="E5FCF7"/>
            </a:gs>
            <a:gs pos="32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1"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C2998-2C1E-F144-A884-F479EA148E3C}"/>
              </a:ext>
            </a:extLst>
          </p:cNvPr>
          <p:cNvSpPr>
            <a:spLocks noGrp="1"/>
          </p:cNvSpPr>
          <p:nvPr>
            <p:ph type="title"/>
          </p:nvPr>
        </p:nvSpPr>
        <p:spPr>
          <a:xfrm>
            <a:off x="424815" y="628269"/>
            <a:ext cx="3438144" cy="1124712"/>
          </a:xfrm>
        </p:spPr>
        <p:txBody>
          <a:bodyPr anchor="b">
            <a:normAutofit/>
          </a:bodyPr>
          <a:lstStyle/>
          <a:p>
            <a:r>
              <a:rPr lang="en-US" sz="2800" b="1" dirty="0"/>
              <a:t>Add Class</a:t>
            </a:r>
          </a:p>
        </p:txBody>
      </p:sp>
      <p:sp>
        <p:nvSpPr>
          <p:cNvPr id="24"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D65EDF2D-0D8F-44CF-9800-4A2A1AD0A6F5}"/>
              </a:ext>
            </a:extLst>
          </p:cNvPr>
          <p:cNvSpPr>
            <a:spLocks noGrp="1"/>
          </p:cNvSpPr>
          <p:nvPr>
            <p:ph idx="1"/>
          </p:nvPr>
        </p:nvSpPr>
        <p:spPr>
          <a:xfrm>
            <a:off x="371094" y="2718054"/>
            <a:ext cx="3438906" cy="3207258"/>
          </a:xfrm>
        </p:spPr>
        <p:txBody>
          <a:bodyPr anchor="t">
            <a:normAutofit lnSpcReduction="10000"/>
          </a:bodyPr>
          <a:lstStyle/>
          <a:p>
            <a:pPr marL="0" indent="0">
              <a:buNone/>
            </a:pPr>
            <a:r>
              <a:rPr lang="en-US" sz="1700" dirty="0"/>
              <a:t>The add class function will add a certain class to the database. </a:t>
            </a:r>
          </a:p>
          <a:p>
            <a:pPr marL="0" indent="0">
              <a:buNone/>
            </a:pPr>
            <a:r>
              <a:rPr lang="en-US" sz="1700" dirty="0"/>
              <a:t>However, it will not add classes with the same class id and will report an error when the class id clashes with another class. The select professor is a dynamic setting from the database that lists name of all professors from the database that you can select from</a:t>
            </a:r>
          </a:p>
        </p:txBody>
      </p:sp>
      <p:pic>
        <p:nvPicPr>
          <p:cNvPr id="5" name="Content Placeholder 4" descr="A screenshot of a cell phone&#10;&#10;Description automatically generated">
            <a:extLst>
              <a:ext uri="{FF2B5EF4-FFF2-40B4-BE49-F238E27FC236}">
                <a16:creationId xmlns:a16="http://schemas.microsoft.com/office/drawing/2014/main" id="{D208F156-DD0C-1B44-AA77-F5FF4169D1FE}"/>
              </a:ext>
            </a:extLst>
          </p:cNvPr>
          <p:cNvPicPr>
            <a:picLocks noChangeAspect="1"/>
          </p:cNvPicPr>
          <p:nvPr/>
        </p:nvPicPr>
        <p:blipFill>
          <a:blip r:embed="rId2"/>
          <a:stretch>
            <a:fillRect/>
          </a:stretch>
        </p:blipFill>
        <p:spPr>
          <a:xfrm>
            <a:off x="4898967" y="913192"/>
            <a:ext cx="6921940" cy="5140856"/>
          </a:xfrm>
          <a:prstGeom prst="rect">
            <a:avLst/>
          </a:prstGeom>
        </p:spPr>
      </p:pic>
    </p:spTree>
    <p:extLst>
      <p:ext uri="{BB962C8B-B14F-4D97-AF65-F5344CB8AC3E}">
        <p14:creationId xmlns:p14="http://schemas.microsoft.com/office/powerpoint/2010/main" val="1828395263"/>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253F24"/>
      </a:dk2>
      <a:lt2>
        <a:srgbClr val="EBE7E6"/>
      </a:lt2>
      <a:accent1>
        <a:srgbClr val="25AECE"/>
      </a:accent1>
      <a:accent2>
        <a:srgbClr val="14B690"/>
      </a:accent2>
      <a:accent3>
        <a:srgbClr val="21B856"/>
      </a:accent3>
      <a:accent4>
        <a:srgbClr val="1FBC14"/>
      </a:accent4>
      <a:accent5>
        <a:srgbClr val="67B320"/>
      </a:accent5>
      <a:accent6>
        <a:srgbClr val="9AA912"/>
      </a:accent6>
      <a:hlink>
        <a:srgbClr val="4F9230"/>
      </a:hlink>
      <a:folHlink>
        <a:srgbClr val="848484"/>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1169</Words>
  <Application>Microsoft Macintosh PowerPoint</Application>
  <PresentationFormat>Widescreen</PresentationFormat>
  <Paragraphs>62</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Andale Mono</vt:lpstr>
      <vt:lpstr>Arial</vt:lpstr>
      <vt:lpstr>Avenir Next LT Pro</vt:lpstr>
      <vt:lpstr>Calibri</vt:lpstr>
      <vt:lpstr>Times New Roman</vt:lpstr>
      <vt:lpstr>AccentBoxVTI</vt:lpstr>
      <vt:lpstr>CS4430- FINAL PROJECT REPORT   ONLINE TRANSCRIPT SYSTEM</vt:lpstr>
      <vt:lpstr>The idea behind this project was to develop a project with the use of Database and to include it in as many ways as possible. Since the project is a transcript system the main features of the project are : 1. Add : Students/Classes/Grades 2. Manage :  Students/ Classes/ Grades 3. Modify : Students/ Classes/ Grades 4. View Final Results : Individual + All Students  Furthermore, the use of login technology has been used in this project so that the same session will continue until the admin logs out of the active session. There are two interfaces  server side and client side</vt:lpstr>
      <vt:lpstr>Languages Used</vt:lpstr>
      <vt:lpstr>PowerPoint Presentation</vt:lpstr>
      <vt:lpstr>Relational Model</vt:lpstr>
      <vt:lpstr>Transcript Access Portal </vt:lpstr>
      <vt:lpstr>LOGIN PAGE </vt:lpstr>
      <vt:lpstr>Dashboard Page</vt:lpstr>
      <vt:lpstr>Add Class</vt:lpstr>
      <vt:lpstr>Manage Class</vt:lpstr>
      <vt:lpstr>Add Students</vt:lpstr>
      <vt:lpstr>Manage Students</vt:lpstr>
      <vt:lpstr>Add Results</vt:lpstr>
      <vt:lpstr>Manage Results</vt:lpstr>
      <vt:lpstr>View All Results</vt:lpstr>
      <vt:lpstr>      Results  Added                         Modified      View</vt:lpstr>
      <vt:lpstr>Contact Form</vt:lpstr>
      <vt:lpstr>Challenges </vt:lpstr>
      <vt:lpstr>Acknowledgement</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CS4430- FINAL PROJECT REPORT   ONLINE TRANSCRIPT SYSTEM</dc:title>
  <dc:creator>Aashray Shrestha</dc:creator>
  <cp:lastModifiedBy>Aashray Shrestha</cp:lastModifiedBy>
  <cp:revision>3</cp:revision>
  <dcterms:created xsi:type="dcterms:W3CDTF">2020-04-18T13:51:56Z</dcterms:created>
  <dcterms:modified xsi:type="dcterms:W3CDTF">2020-04-18T14:21:07Z</dcterms:modified>
</cp:coreProperties>
</file>